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012" r:id="rId2"/>
    <p:sldId id="1835" r:id="rId3"/>
    <p:sldId id="540" r:id="rId4"/>
    <p:sldId id="2107" r:id="rId5"/>
    <p:sldId id="2096" r:id="rId6"/>
    <p:sldId id="2093" r:id="rId7"/>
    <p:sldId id="2091" r:id="rId8"/>
    <p:sldId id="2100" r:id="rId9"/>
    <p:sldId id="2101" r:id="rId10"/>
    <p:sldId id="2092" r:id="rId11"/>
    <p:sldId id="2098" r:id="rId12"/>
    <p:sldId id="2099" r:id="rId13"/>
    <p:sldId id="2102" r:id="rId14"/>
    <p:sldId id="2103" r:id="rId15"/>
    <p:sldId id="2106" r:id="rId16"/>
    <p:sldId id="2108" r:id="rId17"/>
    <p:sldId id="2094" r:id="rId18"/>
    <p:sldId id="2109" r:id="rId19"/>
    <p:sldId id="2105" r:id="rId20"/>
    <p:sldId id="1743" r:id="rId21"/>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14"/>
    <p:restoredTop sz="96327"/>
  </p:normalViewPr>
  <p:slideViewPr>
    <p:cSldViewPr snapToGrid="0">
      <p:cViewPr varScale="1">
        <p:scale>
          <a:sx n="52" d="100"/>
          <a:sy n="52" d="100"/>
        </p:scale>
        <p:origin x="89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E638878-F141-894F-B380-FC2AAA104F4B}" type="datetimeFigureOut">
              <a:rPr lang="de-DE" smtClean="0"/>
              <a:t>06.11.2024</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19F064C-B891-8645-9095-AA8C8A13C76B}" type="slidenum">
              <a:rPr lang="de-DE" smtClean="0"/>
              <a:t>‹Nr.›</a:t>
            </a:fld>
            <a:endParaRPr lang="de-DE"/>
          </a:p>
        </p:txBody>
      </p:sp>
    </p:spTree>
    <p:extLst>
      <p:ext uri="{BB962C8B-B14F-4D97-AF65-F5344CB8AC3E}">
        <p14:creationId xmlns:p14="http://schemas.microsoft.com/office/powerpoint/2010/main" val="4230072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35C7E-7745-4ADD-7EB5-3A692967430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707A0C4-A708-CD4F-6E39-C3A806D47C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8A03611C-8D88-9DE4-95A2-8D6759CD9A7C}"/>
              </a:ext>
            </a:extLst>
          </p:cNvPr>
          <p:cNvSpPr>
            <a:spLocks noGrp="1"/>
          </p:cNvSpPr>
          <p:nvPr>
            <p:ph type="dt" sz="half" idx="10"/>
          </p:nvPr>
        </p:nvSpPr>
        <p:spPr/>
        <p:txBody>
          <a:bodyPr/>
          <a:lstStyle/>
          <a:p>
            <a:fld id="{F9A3F523-1415-E545-BB0E-3F20722E4379}" type="datetimeFigureOut">
              <a:rPr lang="de-DE" smtClean="0"/>
              <a:t>06.11.2024</a:t>
            </a:fld>
            <a:endParaRPr lang="de-DE"/>
          </a:p>
        </p:txBody>
      </p:sp>
      <p:sp>
        <p:nvSpPr>
          <p:cNvPr id="5" name="Fußzeilenplatzhalter 4">
            <a:extLst>
              <a:ext uri="{FF2B5EF4-FFF2-40B4-BE49-F238E27FC236}">
                <a16:creationId xmlns:a16="http://schemas.microsoft.com/office/drawing/2014/main" id="{D0C231F5-C48C-AFF4-224C-5C1C151060D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1632816-DDE3-4DD5-6164-C1F7D285A9B6}"/>
              </a:ext>
            </a:extLst>
          </p:cNvPr>
          <p:cNvSpPr>
            <a:spLocks noGrp="1"/>
          </p:cNvSpPr>
          <p:nvPr>
            <p:ph type="sldNum" sz="quarter" idx="12"/>
          </p:nvPr>
        </p:nvSpPr>
        <p:spPr/>
        <p:txBody>
          <a:bodyPr/>
          <a:lstStyle/>
          <a:p>
            <a:fld id="{55AD78DC-7A22-D24A-8799-7E6F7A1AE3E1}" type="slidenum">
              <a:rPr lang="de-DE" smtClean="0"/>
              <a:t>‹Nr.›</a:t>
            </a:fld>
            <a:endParaRPr lang="de-DE"/>
          </a:p>
        </p:txBody>
      </p:sp>
    </p:spTree>
    <p:extLst>
      <p:ext uri="{BB962C8B-B14F-4D97-AF65-F5344CB8AC3E}">
        <p14:creationId xmlns:p14="http://schemas.microsoft.com/office/powerpoint/2010/main" val="1319989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9E838-2ED3-6CE3-6F8E-A868139192B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6FA94E0-FE23-757D-C1A9-5DCDE9481A5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9356694-5457-88AE-F82D-4EC900C64FFC}"/>
              </a:ext>
            </a:extLst>
          </p:cNvPr>
          <p:cNvSpPr>
            <a:spLocks noGrp="1"/>
          </p:cNvSpPr>
          <p:nvPr>
            <p:ph type="dt" sz="half" idx="10"/>
          </p:nvPr>
        </p:nvSpPr>
        <p:spPr/>
        <p:txBody>
          <a:bodyPr/>
          <a:lstStyle/>
          <a:p>
            <a:fld id="{F9A3F523-1415-E545-BB0E-3F20722E4379}" type="datetimeFigureOut">
              <a:rPr lang="de-DE" smtClean="0"/>
              <a:t>06.11.2024</a:t>
            </a:fld>
            <a:endParaRPr lang="de-DE"/>
          </a:p>
        </p:txBody>
      </p:sp>
      <p:sp>
        <p:nvSpPr>
          <p:cNvPr id="5" name="Fußzeilenplatzhalter 4">
            <a:extLst>
              <a:ext uri="{FF2B5EF4-FFF2-40B4-BE49-F238E27FC236}">
                <a16:creationId xmlns:a16="http://schemas.microsoft.com/office/drawing/2014/main" id="{59F476F9-9D27-A2E5-C900-18EA5FC4DD6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F6398D7-D4BB-0B1B-F249-4BCD07762E33}"/>
              </a:ext>
            </a:extLst>
          </p:cNvPr>
          <p:cNvSpPr>
            <a:spLocks noGrp="1"/>
          </p:cNvSpPr>
          <p:nvPr>
            <p:ph type="sldNum" sz="quarter" idx="12"/>
          </p:nvPr>
        </p:nvSpPr>
        <p:spPr/>
        <p:txBody>
          <a:bodyPr/>
          <a:lstStyle/>
          <a:p>
            <a:fld id="{55AD78DC-7A22-D24A-8799-7E6F7A1AE3E1}" type="slidenum">
              <a:rPr lang="de-DE" smtClean="0"/>
              <a:t>‹Nr.›</a:t>
            </a:fld>
            <a:endParaRPr lang="de-DE"/>
          </a:p>
        </p:txBody>
      </p:sp>
    </p:spTree>
    <p:extLst>
      <p:ext uri="{BB962C8B-B14F-4D97-AF65-F5344CB8AC3E}">
        <p14:creationId xmlns:p14="http://schemas.microsoft.com/office/powerpoint/2010/main" val="4137628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631BE7D-535A-86DE-34A1-82C12E89688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6489BB3-D6B6-4438-8C4D-FE5DC4D6539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15C35BA-268A-5914-8F01-953B96650297}"/>
              </a:ext>
            </a:extLst>
          </p:cNvPr>
          <p:cNvSpPr>
            <a:spLocks noGrp="1"/>
          </p:cNvSpPr>
          <p:nvPr>
            <p:ph type="dt" sz="half" idx="10"/>
          </p:nvPr>
        </p:nvSpPr>
        <p:spPr/>
        <p:txBody>
          <a:bodyPr/>
          <a:lstStyle/>
          <a:p>
            <a:fld id="{F9A3F523-1415-E545-BB0E-3F20722E4379}" type="datetimeFigureOut">
              <a:rPr lang="de-DE" smtClean="0"/>
              <a:t>06.11.2024</a:t>
            </a:fld>
            <a:endParaRPr lang="de-DE"/>
          </a:p>
        </p:txBody>
      </p:sp>
      <p:sp>
        <p:nvSpPr>
          <p:cNvPr id="5" name="Fußzeilenplatzhalter 4">
            <a:extLst>
              <a:ext uri="{FF2B5EF4-FFF2-40B4-BE49-F238E27FC236}">
                <a16:creationId xmlns:a16="http://schemas.microsoft.com/office/drawing/2014/main" id="{FDC4D659-EA4B-70C3-98BE-741EA58EA93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5A07B1E-E6AD-ADFC-E854-21AD01D1CF9E}"/>
              </a:ext>
            </a:extLst>
          </p:cNvPr>
          <p:cNvSpPr>
            <a:spLocks noGrp="1"/>
          </p:cNvSpPr>
          <p:nvPr>
            <p:ph type="sldNum" sz="quarter" idx="12"/>
          </p:nvPr>
        </p:nvSpPr>
        <p:spPr/>
        <p:txBody>
          <a:bodyPr/>
          <a:lstStyle/>
          <a:p>
            <a:fld id="{55AD78DC-7A22-D24A-8799-7E6F7A1AE3E1}" type="slidenum">
              <a:rPr lang="de-DE" smtClean="0"/>
              <a:t>‹Nr.›</a:t>
            </a:fld>
            <a:endParaRPr lang="de-DE"/>
          </a:p>
        </p:txBody>
      </p:sp>
    </p:spTree>
    <p:extLst>
      <p:ext uri="{BB962C8B-B14F-4D97-AF65-F5344CB8AC3E}">
        <p14:creationId xmlns:p14="http://schemas.microsoft.com/office/powerpoint/2010/main" val="722170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5D72E8-7618-5E5D-08D7-1FE8BAD840F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949DD7D-5770-FE97-C839-405E983D20B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5B9D740-F992-23B3-DDC4-1B90292B5DD7}"/>
              </a:ext>
            </a:extLst>
          </p:cNvPr>
          <p:cNvSpPr>
            <a:spLocks noGrp="1"/>
          </p:cNvSpPr>
          <p:nvPr>
            <p:ph type="dt" sz="half" idx="10"/>
          </p:nvPr>
        </p:nvSpPr>
        <p:spPr/>
        <p:txBody>
          <a:bodyPr/>
          <a:lstStyle/>
          <a:p>
            <a:fld id="{F9A3F523-1415-E545-BB0E-3F20722E4379}" type="datetimeFigureOut">
              <a:rPr lang="de-DE" smtClean="0"/>
              <a:t>06.11.2024</a:t>
            </a:fld>
            <a:endParaRPr lang="de-DE"/>
          </a:p>
        </p:txBody>
      </p:sp>
      <p:sp>
        <p:nvSpPr>
          <p:cNvPr id="5" name="Fußzeilenplatzhalter 4">
            <a:extLst>
              <a:ext uri="{FF2B5EF4-FFF2-40B4-BE49-F238E27FC236}">
                <a16:creationId xmlns:a16="http://schemas.microsoft.com/office/drawing/2014/main" id="{83DB0E5D-1845-5DAE-0F38-35AF87E3ECA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2D6D0FE-DA99-8439-AEB3-E0787CB8F420}"/>
              </a:ext>
            </a:extLst>
          </p:cNvPr>
          <p:cNvSpPr>
            <a:spLocks noGrp="1"/>
          </p:cNvSpPr>
          <p:nvPr>
            <p:ph type="sldNum" sz="quarter" idx="12"/>
          </p:nvPr>
        </p:nvSpPr>
        <p:spPr/>
        <p:txBody>
          <a:bodyPr/>
          <a:lstStyle/>
          <a:p>
            <a:fld id="{55AD78DC-7A22-D24A-8799-7E6F7A1AE3E1}" type="slidenum">
              <a:rPr lang="de-DE" smtClean="0"/>
              <a:t>‹Nr.›</a:t>
            </a:fld>
            <a:endParaRPr lang="de-DE"/>
          </a:p>
        </p:txBody>
      </p:sp>
    </p:spTree>
    <p:extLst>
      <p:ext uri="{BB962C8B-B14F-4D97-AF65-F5344CB8AC3E}">
        <p14:creationId xmlns:p14="http://schemas.microsoft.com/office/powerpoint/2010/main" val="3951220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D7249-90BC-4C44-1BEA-A79A5F05802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8674630-9375-63BF-F32D-4A2BBBB99A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5A0CF31-F168-D0E0-DB1E-98932A34AEC7}"/>
              </a:ext>
            </a:extLst>
          </p:cNvPr>
          <p:cNvSpPr>
            <a:spLocks noGrp="1"/>
          </p:cNvSpPr>
          <p:nvPr>
            <p:ph type="dt" sz="half" idx="10"/>
          </p:nvPr>
        </p:nvSpPr>
        <p:spPr/>
        <p:txBody>
          <a:bodyPr/>
          <a:lstStyle/>
          <a:p>
            <a:fld id="{F9A3F523-1415-E545-BB0E-3F20722E4379}" type="datetimeFigureOut">
              <a:rPr lang="de-DE" smtClean="0"/>
              <a:t>06.11.2024</a:t>
            </a:fld>
            <a:endParaRPr lang="de-DE"/>
          </a:p>
        </p:txBody>
      </p:sp>
      <p:sp>
        <p:nvSpPr>
          <p:cNvPr id="5" name="Fußzeilenplatzhalter 4">
            <a:extLst>
              <a:ext uri="{FF2B5EF4-FFF2-40B4-BE49-F238E27FC236}">
                <a16:creationId xmlns:a16="http://schemas.microsoft.com/office/drawing/2014/main" id="{C4D4E352-BD27-045B-32DC-55593AA81DF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DB95020-B4A5-FD93-5FB2-6CE31069DC2E}"/>
              </a:ext>
            </a:extLst>
          </p:cNvPr>
          <p:cNvSpPr>
            <a:spLocks noGrp="1"/>
          </p:cNvSpPr>
          <p:nvPr>
            <p:ph type="sldNum" sz="quarter" idx="12"/>
          </p:nvPr>
        </p:nvSpPr>
        <p:spPr/>
        <p:txBody>
          <a:bodyPr/>
          <a:lstStyle/>
          <a:p>
            <a:fld id="{55AD78DC-7A22-D24A-8799-7E6F7A1AE3E1}" type="slidenum">
              <a:rPr lang="de-DE" smtClean="0"/>
              <a:t>‹Nr.›</a:t>
            </a:fld>
            <a:endParaRPr lang="de-DE"/>
          </a:p>
        </p:txBody>
      </p:sp>
    </p:spTree>
    <p:extLst>
      <p:ext uri="{BB962C8B-B14F-4D97-AF65-F5344CB8AC3E}">
        <p14:creationId xmlns:p14="http://schemas.microsoft.com/office/powerpoint/2010/main" val="2779033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1E4224-465F-08DF-D1AE-934D5870F88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3DF2452-5230-BB0C-F03C-ABF0DDA6AB8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BA8DF30-C24C-806E-1CBD-C059828414D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A075108-A595-529B-4C65-039C3F778EE7}"/>
              </a:ext>
            </a:extLst>
          </p:cNvPr>
          <p:cNvSpPr>
            <a:spLocks noGrp="1"/>
          </p:cNvSpPr>
          <p:nvPr>
            <p:ph type="dt" sz="half" idx="10"/>
          </p:nvPr>
        </p:nvSpPr>
        <p:spPr/>
        <p:txBody>
          <a:bodyPr/>
          <a:lstStyle/>
          <a:p>
            <a:fld id="{F9A3F523-1415-E545-BB0E-3F20722E4379}" type="datetimeFigureOut">
              <a:rPr lang="de-DE" smtClean="0"/>
              <a:t>06.11.2024</a:t>
            </a:fld>
            <a:endParaRPr lang="de-DE"/>
          </a:p>
        </p:txBody>
      </p:sp>
      <p:sp>
        <p:nvSpPr>
          <p:cNvPr id="6" name="Fußzeilenplatzhalter 5">
            <a:extLst>
              <a:ext uri="{FF2B5EF4-FFF2-40B4-BE49-F238E27FC236}">
                <a16:creationId xmlns:a16="http://schemas.microsoft.com/office/drawing/2014/main" id="{1A0A40BD-503E-B9A9-E10F-3F50F4E5FD0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C261A70-E997-2EA7-67A3-EF65F36B166A}"/>
              </a:ext>
            </a:extLst>
          </p:cNvPr>
          <p:cNvSpPr>
            <a:spLocks noGrp="1"/>
          </p:cNvSpPr>
          <p:nvPr>
            <p:ph type="sldNum" sz="quarter" idx="12"/>
          </p:nvPr>
        </p:nvSpPr>
        <p:spPr/>
        <p:txBody>
          <a:bodyPr/>
          <a:lstStyle/>
          <a:p>
            <a:fld id="{55AD78DC-7A22-D24A-8799-7E6F7A1AE3E1}" type="slidenum">
              <a:rPr lang="de-DE" smtClean="0"/>
              <a:t>‹Nr.›</a:t>
            </a:fld>
            <a:endParaRPr lang="de-DE"/>
          </a:p>
        </p:txBody>
      </p:sp>
    </p:spTree>
    <p:extLst>
      <p:ext uri="{BB962C8B-B14F-4D97-AF65-F5344CB8AC3E}">
        <p14:creationId xmlns:p14="http://schemas.microsoft.com/office/powerpoint/2010/main" val="14428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12502F-C24B-2787-9AC9-3B8A27A0ED4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741C62A-12EC-062B-08E5-0F7DDE0E7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B0ECA11-D815-204D-B607-EBFC6A996F2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803D97C-3F3C-B0DF-B73E-96F599800F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550C3EF-59EF-0440-BDD7-61C9B242BFD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6732D0D-2D43-24B8-9810-A164355EB3CF}"/>
              </a:ext>
            </a:extLst>
          </p:cNvPr>
          <p:cNvSpPr>
            <a:spLocks noGrp="1"/>
          </p:cNvSpPr>
          <p:nvPr>
            <p:ph type="dt" sz="half" idx="10"/>
          </p:nvPr>
        </p:nvSpPr>
        <p:spPr/>
        <p:txBody>
          <a:bodyPr/>
          <a:lstStyle/>
          <a:p>
            <a:fld id="{F9A3F523-1415-E545-BB0E-3F20722E4379}" type="datetimeFigureOut">
              <a:rPr lang="de-DE" smtClean="0"/>
              <a:t>06.11.2024</a:t>
            </a:fld>
            <a:endParaRPr lang="de-DE"/>
          </a:p>
        </p:txBody>
      </p:sp>
      <p:sp>
        <p:nvSpPr>
          <p:cNvPr id="8" name="Fußzeilenplatzhalter 7">
            <a:extLst>
              <a:ext uri="{FF2B5EF4-FFF2-40B4-BE49-F238E27FC236}">
                <a16:creationId xmlns:a16="http://schemas.microsoft.com/office/drawing/2014/main" id="{8C9E678B-FCCD-424F-FE7D-725CEE2B936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24575F2-0E82-C165-256B-CFCF2730A253}"/>
              </a:ext>
            </a:extLst>
          </p:cNvPr>
          <p:cNvSpPr>
            <a:spLocks noGrp="1"/>
          </p:cNvSpPr>
          <p:nvPr>
            <p:ph type="sldNum" sz="quarter" idx="12"/>
          </p:nvPr>
        </p:nvSpPr>
        <p:spPr/>
        <p:txBody>
          <a:bodyPr/>
          <a:lstStyle/>
          <a:p>
            <a:fld id="{55AD78DC-7A22-D24A-8799-7E6F7A1AE3E1}" type="slidenum">
              <a:rPr lang="de-DE" smtClean="0"/>
              <a:t>‹Nr.›</a:t>
            </a:fld>
            <a:endParaRPr lang="de-DE"/>
          </a:p>
        </p:txBody>
      </p:sp>
    </p:spTree>
    <p:extLst>
      <p:ext uri="{BB962C8B-B14F-4D97-AF65-F5344CB8AC3E}">
        <p14:creationId xmlns:p14="http://schemas.microsoft.com/office/powerpoint/2010/main" val="2105910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D2990F-AEAB-8D88-7962-6E7774D9788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133EF6E-C1FB-240D-E38D-923A617E409B}"/>
              </a:ext>
            </a:extLst>
          </p:cNvPr>
          <p:cNvSpPr>
            <a:spLocks noGrp="1"/>
          </p:cNvSpPr>
          <p:nvPr>
            <p:ph type="dt" sz="half" idx="10"/>
          </p:nvPr>
        </p:nvSpPr>
        <p:spPr/>
        <p:txBody>
          <a:bodyPr/>
          <a:lstStyle/>
          <a:p>
            <a:fld id="{F9A3F523-1415-E545-BB0E-3F20722E4379}" type="datetimeFigureOut">
              <a:rPr lang="de-DE" smtClean="0"/>
              <a:t>06.11.2024</a:t>
            </a:fld>
            <a:endParaRPr lang="de-DE"/>
          </a:p>
        </p:txBody>
      </p:sp>
      <p:sp>
        <p:nvSpPr>
          <p:cNvPr id="4" name="Fußzeilenplatzhalter 3">
            <a:extLst>
              <a:ext uri="{FF2B5EF4-FFF2-40B4-BE49-F238E27FC236}">
                <a16:creationId xmlns:a16="http://schemas.microsoft.com/office/drawing/2014/main" id="{5B779BF0-EF97-03B2-D435-3420F1DC8DA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88F8982-D982-42BB-D2D9-F5C3E44DD473}"/>
              </a:ext>
            </a:extLst>
          </p:cNvPr>
          <p:cNvSpPr>
            <a:spLocks noGrp="1"/>
          </p:cNvSpPr>
          <p:nvPr>
            <p:ph type="sldNum" sz="quarter" idx="12"/>
          </p:nvPr>
        </p:nvSpPr>
        <p:spPr/>
        <p:txBody>
          <a:bodyPr/>
          <a:lstStyle/>
          <a:p>
            <a:fld id="{55AD78DC-7A22-D24A-8799-7E6F7A1AE3E1}" type="slidenum">
              <a:rPr lang="de-DE" smtClean="0"/>
              <a:t>‹Nr.›</a:t>
            </a:fld>
            <a:endParaRPr lang="de-DE"/>
          </a:p>
        </p:txBody>
      </p:sp>
    </p:spTree>
    <p:extLst>
      <p:ext uri="{BB962C8B-B14F-4D97-AF65-F5344CB8AC3E}">
        <p14:creationId xmlns:p14="http://schemas.microsoft.com/office/powerpoint/2010/main" val="907463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392E498-F8C2-E1F0-A60E-83E170DBD706}"/>
              </a:ext>
            </a:extLst>
          </p:cNvPr>
          <p:cNvSpPr>
            <a:spLocks noGrp="1"/>
          </p:cNvSpPr>
          <p:nvPr>
            <p:ph type="dt" sz="half" idx="10"/>
          </p:nvPr>
        </p:nvSpPr>
        <p:spPr/>
        <p:txBody>
          <a:bodyPr/>
          <a:lstStyle/>
          <a:p>
            <a:fld id="{F9A3F523-1415-E545-BB0E-3F20722E4379}" type="datetimeFigureOut">
              <a:rPr lang="de-DE" smtClean="0"/>
              <a:t>06.11.2024</a:t>
            </a:fld>
            <a:endParaRPr lang="de-DE"/>
          </a:p>
        </p:txBody>
      </p:sp>
      <p:sp>
        <p:nvSpPr>
          <p:cNvPr id="3" name="Fußzeilenplatzhalter 2">
            <a:extLst>
              <a:ext uri="{FF2B5EF4-FFF2-40B4-BE49-F238E27FC236}">
                <a16:creationId xmlns:a16="http://schemas.microsoft.com/office/drawing/2014/main" id="{78667951-4F2A-8F2B-24B7-6D2B6E465F9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59959B3-6E46-448C-2CF5-CCB089916DA8}"/>
              </a:ext>
            </a:extLst>
          </p:cNvPr>
          <p:cNvSpPr>
            <a:spLocks noGrp="1"/>
          </p:cNvSpPr>
          <p:nvPr>
            <p:ph type="sldNum" sz="quarter" idx="12"/>
          </p:nvPr>
        </p:nvSpPr>
        <p:spPr/>
        <p:txBody>
          <a:bodyPr/>
          <a:lstStyle/>
          <a:p>
            <a:fld id="{55AD78DC-7A22-D24A-8799-7E6F7A1AE3E1}" type="slidenum">
              <a:rPr lang="de-DE" smtClean="0"/>
              <a:t>‹Nr.›</a:t>
            </a:fld>
            <a:endParaRPr lang="de-DE"/>
          </a:p>
        </p:txBody>
      </p:sp>
    </p:spTree>
    <p:extLst>
      <p:ext uri="{BB962C8B-B14F-4D97-AF65-F5344CB8AC3E}">
        <p14:creationId xmlns:p14="http://schemas.microsoft.com/office/powerpoint/2010/main" val="4236101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EF537-26A0-8D88-5170-4C355F2A673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A6206BF-AB7E-E9CB-5536-01AA875997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A36A343-DF28-58E7-CB08-F8CA4C940C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25963D6-139F-9AEA-8A7E-02872EB8A76F}"/>
              </a:ext>
            </a:extLst>
          </p:cNvPr>
          <p:cNvSpPr>
            <a:spLocks noGrp="1"/>
          </p:cNvSpPr>
          <p:nvPr>
            <p:ph type="dt" sz="half" idx="10"/>
          </p:nvPr>
        </p:nvSpPr>
        <p:spPr/>
        <p:txBody>
          <a:bodyPr/>
          <a:lstStyle/>
          <a:p>
            <a:fld id="{F9A3F523-1415-E545-BB0E-3F20722E4379}" type="datetimeFigureOut">
              <a:rPr lang="de-DE" smtClean="0"/>
              <a:t>06.11.2024</a:t>
            </a:fld>
            <a:endParaRPr lang="de-DE"/>
          </a:p>
        </p:txBody>
      </p:sp>
      <p:sp>
        <p:nvSpPr>
          <p:cNvPr id="6" name="Fußzeilenplatzhalter 5">
            <a:extLst>
              <a:ext uri="{FF2B5EF4-FFF2-40B4-BE49-F238E27FC236}">
                <a16:creationId xmlns:a16="http://schemas.microsoft.com/office/drawing/2014/main" id="{AA55ED8D-1A8A-25FA-53EB-53E25F36290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974ABC0-D1D9-ECE8-BC75-4CE7DFCA3DC0}"/>
              </a:ext>
            </a:extLst>
          </p:cNvPr>
          <p:cNvSpPr>
            <a:spLocks noGrp="1"/>
          </p:cNvSpPr>
          <p:nvPr>
            <p:ph type="sldNum" sz="quarter" idx="12"/>
          </p:nvPr>
        </p:nvSpPr>
        <p:spPr/>
        <p:txBody>
          <a:bodyPr/>
          <a:lstStyle/>
          <a:p>
            <a:fld id="{55AD78DC-7A22-D24A-8799-7E6F7A1AE3E1}" type="slidenum">
              <a:rPr lang="de-DE" smtClean="0"/>
              <a:t>‹Nr.›</a:t>
            </a:fld>
            <a:endParaRPr lang="de-DE"/>
          </a:p>
        </p:txBody>
      </p:sp>
    </p:spTree>
    <p:extLst>
      <p:ext uri="{BB962C8B-B14F-4D97-AF65-F5344CB8AC3E}">
        <p14:creationId xmlns:p14="http://schemas.microsoft.com/office/powerpoint/2010/main" val="56153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2E64F-60BB-3EE3-67C9-8D25F39B8BE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90295EF-9903-800D-0D32-77BF04C723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01A4E21-B73B-86E7-FC3B-6E1409B0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62BC983-6283-82D5-8286-318C3FE4D2D7}"/>
              </a:ext>
            </a:extLst>
          </p:cNvPr>
          <p:cNvSpPr>
            <a:spLocks noGrp="1"/>
          </p:cNvSpPr>
          <p:nvPr>
            <p:ph type="dt" sz="half" idx="10"/>
          </p:nvPr>
        </p:nvSpPr>
        <p:spPr/>
        <p:txBody>
          <a:bodyPr/>
          <a:lstStyle/>
          <a:p>
            <a:fld id="{F9A3F523-1415-E545-BB0E-3F20722E4379}" type="datetimeFigureOut">
              <a:rPr lang="de-DE" smtClean="0"/>
              <a:t>06.11.2024</a:t>
            </a:fld>
            <a:endParaRPr lang="de-DE"/>
          </a:p>
        </p:txBody>
      </p:sp>
      <p:sp>
        <p:nvSpPr>
          <p:cNvPr id="6" name="Fußzeilenplatzhalter 5">
            <a:extLst>
              <a:ext uri="{FF2B5EF4-FFF2-40B4-BE49-F238E27FC236}">
                <a16:creationId xmlns:a16="http://schemas.microsoft.com/office/drawing/2014/main" id="{6ED9394E-C03A-8031-7AA7-C7AC94C1ACF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FC0447A-B139-CF4B-230C-BF71E7594315}"/>
              </a:ext>
            </a:extLst>
          </p:cNvPr>
          <p:cNvSpPr>
            <a:spLocks noGrp="1"/>
          </p:cNvSpPr>
          <p:nvPr>
            <p:ph type="sldNum" sz="quarter" idx="12"/>
          </p:nvPr>
        </p:nvSpPr>
        <p:spPr/>
        <p:txBody>
          <a:bodyPr/>
          <a:lstStyle/>
          <a:p>
            <a:fld id="{55AD78DC-7A22-D24A-8799-7E6F7A1AE3E1}" type="slidenum">
              <a:rPr lang="de-DE" smtClean="0"/>
              <a:t>‹Nr.›</a:t>
            </a:fld>
            <a:endParaRPr lang="de-DE"/>
          </a:p>
        </p:txBody>
      </p:sp>
    </p:spTree>
    <p:extLst>
      <p:ext uri="{BB962C8B-B14F-4D97-AF65-F5344CB8AC3E}">
        <p14:creationId xmlns:p14="http://schemas.microsoft.com/office/powerpoint/2010/main" val="3979486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C49FC5C-CA3A-0647-255D-A68FA008DA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37FAF89-F74E-1825-57C6-3843956A35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37CC31A-28A3-6BBB-311E-62903F30D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3F523-1415-E545-BB0E-3F20722E4379}" type="datetimeFigureOut">
              <a:rPr lang="de-DE" smtClean="0"/>
              <a:t>06.11.2024</a:t>
            </a:fld>
            <a:endParaRPr lang="de-DE"/>
          </a:p>
        </p:txBody>
      </p:sp>
      <p:sp>
        <p:nvSpPr>
          <p:cNvPr id="5" name="Fußzeilenplatzhalter 4">
            <a:extLst>
              <a:ext uri="{FF2B5EF4-FFF2-40B4-BE49-F238E27FC236}">
                <a16:creationId xmlns:a16="http://schemas.microsoft.com/office/drawing/2014/main" id="{45A764DB-8961-230D-90FF-351CF7CE2D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88465376-F12D-A678-1F89-889B9D2FD1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D78DC-7A22-D24A-8799-7E6F7A1AE3E1}" type="slidenum">
              <a:rPr lang="de-DE" smtClean="0"/>
              <a:t>‹Nr.›</a:t>
            </a:fld>
            <a:endParaRPr lang="de-DE"/>
          </a:p>
        </p:txBody>
      </p:sp>
    </p:spTree>
    <p:extLst>
      <p:ext uri="{BB962C8B-B14F-4D97-AF65-F5344CB8AC3E}">
        <p14:creationId xmlns:p14="http://schemas.microsoft.com/office/powerpoint/2010/main" val="2250253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beck-online.beck.de/?typ=reference&amp;y=300&amp;z=BGHZ&amp;b=213&amp;s=120" TargetMode="External"/><Relationship Id="rId2" Type="http://schemas.openxmlformats.org/officeDocument/2006/relationships/hyperlink" Target="https://beck-online.beck.de/?typ=reference&amp;y=200&amp;ge=BGH&amp;az=VIZR20815&amp;d=2016-11-29"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rechtsinformer.de/"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17/06/relationships/model3d" Target="../media/model3d1.glb"/></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beck-online.beck.de/?typ=reference&amp;y=300&amp;z=NJW&amp;b=1975&amp;s=589" TargetMode="External"/><Relationship Id="rId2" Type="http://schemas.openxmlformats.org/officeDocument/2006/relationships/hyperlink" Target="https://beck-online.beck.de/?typ=reference&amp;y=300&amp;z=BGHZ&amp;b=63&amp;s=265"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beck-online.beck.de/?typ=reference&amp;y=300&amp;z=NJW&amp;b=2009&amp;s=993" TargetMode="External"/><Relationship Id="rId7" Type="http://schemas.openxmlformats.org/officeDocument/2006/relationships/hyperlink" Target="https://beck-online.beck.de/?typ=reference&amp;y=300&amp;z=NJW&amp;b=1975&amp;s=589" TargetMode="External"/><Relationship Id="rId2" Type="http://schemas.openxmlformats.org/officeDocument/2006/relationships/hyperlink" Target="https://beck-online.beck.de/?typ=reference&amp;y=300&amp;z=BGHZ&amp;b=179&amp;s=115" TargetMode="External"/><Relationship Id="rId1" Type="http://schemas.openxmlformats.org/officeDocument/2006/relationships/slideLayout" Target="../slideLayouts/slideLayout2.xml"/><Relationship Id="rId6" Type="http://schemas.openxmlformats.org/officeDocument/2006/relationships/hyperlink" Target="https://beck-online.beck.de/?typ=reference&amp;y=300&amp;z=BGHZ&amp;b=63&amp;sx=273" TargetMode="External"/><Relationship Id="rId5" Type="http://schemas.openxmlformats.org/officeDocument/2006/relationships/hyperlink" Target="https://beck-online.beck.de/?typ=reference&amp;y=300&amp;z=BGHZ&amp;b=63&amp;s=265" TargetMode="External"/><Relationship Id="rId4" Type="http://schemas.openxmlformats.org/officeDocument/2006/relationships/hyperlink" Target="https://beck-online.beck.de/?typ=reference&amp;y=300&amp;z=NJW&amp;b=2009&amp;s=993&amp;rn=23"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Grafik 3">
            <a:extLst>
              <a:ext uri="{FF2B5EF4-FFF2-40B4-BE49-F238E27FC236}">
                <a16:creationId xmlns:a16="http://schemas.microsoft.com/office/drawing/2014/main" id="{F2EC32ED-72E8-932C-3F59-32E807478D55}"/>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4941" b="10473"/>
          <a:stretch/>
        </p:blipFill>
        <p:spPr>
          <a:xfrm>
            <a:off x="20" y="-2"/>
            <a:ext cx="12191980" cy="6857990"/>
          </a:xfrm>
          <a:prstGeom prst="rect">
            <a:avLst/>
          </a:prstGeom>
        </p:spPr>
      </p:pic>
      <p:sp>
        <p:nvSpPr>
          <p:cNvPr id="3" name="Textfeld 2">
            <a:extLst>
              <a:ext uri="{FF2B5EF4-FFF2-40B4-BE49-F238E27FC236}">
                <a16:creationId xmlns:a16="http://schemas.microsoft.com/office/drawing/2014/main" id="{FC5D7AE1-F818-B763-5A25-599EA0AB125A}"/>
              </a:ext>
            </a:extLst>
          </p:cNvPr>
          <p:cNvSpPr txBox="1"/>
          <p:nvPr/>
        </p:nvSpPr>
        <p:spPr>
          <a:xfrm>
            <a:off x="4187798" y="557189"/>
            <a:ext cx="7166001" cy="6088938"/>
          </a:xfrm>
          <a:prstGeom prst="rect">
            <a:avLst/>
          </a:prstGeom>
        </p:spPr>
        <p:txBody>
          <a:bodyPr vert="horz" lIns="91440" tIns="45720" rIns="91440" bIns="45720" rtlCol="0" anchor="ctr">
            <a:normAutofit lnSpcReduction="10000"/>
          </a:bodyPr>
          <a:lstStyle/>
          <a:p>
            <a:pPr>
              <a:lnSpc>
                <a:spcPct val="90000"/>
              </a:lnSpc>
              <a:spcAft>
                <a:spcPts val="600"/>
              </a:spcAft>
            </a:pPr>
            <a:r>
              <a:rPr lang="de-DE" sz="3200" dirty="0">
                <a:solidFill>
                  <a:schemeClr val="bg1"/>
                </a:solidFill>
              </a:rPr>
              <a:t>Medizinrechtsanwälte e.V.</a:t>
            </a:r>
          </a:p>
          <a:p>
            <a:pPr>
              <a:lnSpc>
                <a:spcPct val="90000"/>
              </a:lnSpc>
              <a:spcAft>
                <a:spcPts val="600"/>
              </a:spcAft>
            </a:pPr>
            <a:r>
              <a:rPr lang="de-DE" sz="4000" dirty="0">
                <a:solidFill>
                  <a:schemeClr val="bg1"/>
                </a:solidFill>
              </a:rPr>
              <a:t>MEDeinander 07.11.2024</a:t>
            </a:r>
          </a:p>
          <a:p>
            <a:pPr>
              <a:lnSpc>
                <a:spcPct val="90000"/>
              </a:lnSpc>
              <a:spcAft>
                <a:spcPts val="600"/>
              </a:spcAft>
            </a:pPr>
            <a:endParaRPr lang="de-DE" sz="4000" dirty="0">
              <a:solidFill>
                <a:schemeClr val="bg1"/>
              </a:solidFill>
            </a:endParaRPr>
          </a:p>
          <a:p>
            <a:pPr>
              <a:lnSpc>
                <a:spcPct val="90000"/>
              </a:lnSpc>
              <a:spcAft>
                <a:spcPts val="600"/>
              </a:spcAft>
            </a:pPr>
            <a:r>
              <a:rPr lang="de-DE" sz="4400" dirty="0">
                <a:solidFill>
                  <a:schemeClr val="bg1"/>
                </a:solidFill>
              </a:rPr>
              <a:t>Neues vom BGH zur Passivlegitimation:</a:t>
            </a:r>
          </a:p>
          <a:p>
            <a:pPr>
              <a:lnSpc>
                <a:spcPct val="90000"/>
              </a:lnSpc>
              <a:spcAft>
                <a:spcPts val="600"/>
              </a:spcAft>
            </a:pPr>
            <a:r>
              <a:rPr lang="de-DE" sz="4400" dirty="0">
                <a:solidFill>
                  <a:schemeClr val="bg1"/>
                </a:solidFill>
              </a:rPr>
              <a:t>Fehler bei der Erstversorgung von Arbeitsunfällen - Haftet die BG oder der D-Arzt?</a:t>
            </a:r>
          </a:p>
          <a:p>
            <a:pPr>
              <a:lnSpc>
                <a:spcPct val="90000"/>
              </a:lnSpc>
              <a:spcAft>
                <a:spcPts val="600"/>
              </a:spcAft>
            </a:pPr>
            <a:endParaRPr lang="de-DE" sz="4000" dirty="0">
              <a:solidFill>
                <a:schemeClr val="bg1"/>
              </a:solidFill>
            </a:endParaRPr>
          </a:p>
          <a:p>
            <a:pPr>
              <a:lnSpc>
                <a:spcPct val="90000"/>
              </a:lnSpc>
              <a:spcAft>
                <a:spcPts val="600"/>
              </a:spcAft>
            </a:pPr>
            <a:r>
              <a:rPr lang="de-DE" sz="3200" dirty="0">
                <a:solidFill>
                  <a:schemeClr val="bg1"/>
                </a:solidFill>
              </a:rPr>
              <a:t>Timm Laue-Ogal</a:t>
            </a:r>
            <a:endParaRPr lang="en-US" sz="3200" dirty="0">
              <a:solidFill>
                <a:schemeClr val="bg1"/>
              </a:solidFill>
            </a:endParaRPr>
          </a:p>
        </p:txBody>
      </p:sp>
      <p:sp>
        <p:nvSpPr>
          <p:cNvPr id="5" name="Textfeld 4">
            <a:extLst>
              <a:ext uri="{FF2B5EF4-FFF2-40B4-BE49-F238E27FC236}">
                <a16:creationId xmlns:a16="http://schemas.microsoft.com/office/drawing/2014/main" id="{B81AEEEA-9B0E-1429-FFF5-C1D744E5FF5F}"/>
              </a:ext>
            </a:extLst>
          </p:cNvPr>
          <p:cNvSpPr txBox="1"/>
          <p:nvPr/>
        </p:nvSpPr>
        <p:spPr>
          <a:xfrm>
            <a:off x="838200" y="1825625"/>
            <a:ext cx="10515600"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b="1" dirty="0">
              <a:solidFill>
                <a:srgbClr val="FFFFFF"/>
              </a:solidFill>
            </a:endParaRPr>
          </a:p>
        </p:txBody>
      </p:sp>
      <p:pic>
        <p:nvPicPr>
          <p:cNvPr id="6" name="Grafik 5">
            <a:extLst>
              <a:ext uri="{FF2B5EF4-FFF2-40B4-BE49-F238E27FC236}">
                <a16:creationId xmlns:a16="http://schemas.microsoft.com/office/drawing/2014/main" id="{5ABABBCB-A307-C747-A8BF-56AEFF5C1D47}"/>
              </a:ext>
            </a:extLst>
          </p:cNvPr>
          <p:cNvPicPr>
            <a:picLocks noChangeAspect="1"/>
          </p:cNvPicPr>
          <p:nvPr/>
        </p:nvPicPr>
        <p:blipFill>
          <a:blip r:embed="rId3"/>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31857063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29409B7-A0C4-9D42-B63A-B1AB4DB83C03}"/>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Die ganz aktuelle Rechtsprechung I</a:t>
            </a:r>
          </a:p>
        </p:txBody>
      </p:sp>
      <p:sp>
        <p:nvSpPr>
          <p:cNvPr id="46" name="Inhaltsplatzhalter 2">
            <a:extLst>
              <a:ext uri="{FF2B5EF4-FFF2-40B4-BE49-F238E27FC236}">
                <a16:creationId xmlns:a16="http://schemas.microsoft.com/office/drawing/2014/main" id="{E23AF1A9-FB3B-9444-86A8-4C4BCFF6D4AF}"/>
              </a:ext>
            </a:extLst>
          </p:cNvPr>
          <p:cNvSpPr>
            <a:spLocks noGrp="1"/>
          </p:cNvSpPr>
          <p:nvPr>
            <p:ph idx="1"/>
          </p:nvPr>
        </p:nvSpPr>
        <p:spPr>
          <a:xfrm>
            <a:off x="1371599" y="2097742"/>
            <a:ext cx="9724031" cy="4465720"/>
          </a:xfrm>
        </p:spPr>
        <p:txBody>
          <a:bodyPr anchor="ctr">
            <a:normAutofit/>
          </a:bodyPr>
          <a:lstStyle/>
          <a:p>
            <a:pPr marL="0" indent="0">
              <a:buNone/>
            </a:pPr>
            <a:r>
              <a:rPr lang="de-DE" altLang="de-DE" sz="3100" dirty="0"/>
              <a:t>BGH, Urteil vom 30.07.2024 – VI ZR 115/22 </a:t>
            </a:r>
          </a:p>
          <a:p>
            <a:pPr marL="0" indent="0">
              <a:buNone/>
            </a:pPr>
            <a:r>
              <a:rPr lang="de-DE" altLang="de-DE" sz="2400" dirty="0"/>
              <a:t>Leitsatz:</a:t>
            </a:r>
          </a:p>
          <a:p>
            <a:pPr marL="0" indent="0">
              <a:buNone/>
            </a:pPr>
            <a:r>
              <a:rPr lang="de-DE" sz="2400" i="0" dirty="0">
                <a:solidFill>
                  <a:srgbClr val="000000"/>
                </a:solidFill>
                <a:effectLst/>
                <a:highlight>
                  <a:srgbClr val="FFFFFF"/>
                </a:highlight>
              </a:rPr>
              <a:t>Zum Begriff der Erstversorgung durch den Durchgangsarzt und zur Bedeutung der Eintragungen im Durchgangsarztbericht bei der Bestimmung der Passivlegitimation (Fortführung von Senatsurteil vom 29. November 2016 - </a:t>
            </a:r>
            <a:r>
              <a:rPr lang="de-DE" sz="2400" i="0" u="sng" dirty="0">
                <a:solidFill>
                  <a:srgbClr val="000000"/>
                </a:solidFill>
                <a:effectLst/>
                <a:highlight>
                  <a:srgbClr val="FFFFFF"/>
                </a:highlight>
                <a:hlinkClick r:id="rId2"/>
              </a:rPr>
              <a:t>VI ZR 208/15</a:t>
            </a:r>
            <a:r>
              <a:rPr lang="de-DE" sz="2400" i="0" dirty="0">
                <a:solidFill>
                  <a:srgbClr val="000000"/>
                </a:solidFill>
                <a:effectLst/>
                <a:highlight>
                  <a:srgbClr val="FFFFFF"/>
                </a:highlight>
              </a:rPr>
              <a:t>, BGHZ 213, </a:t>
            </a:r>
            <a:r>
              <a:rPr lang="de-DE" sz="2400" i="0" u="sng" dirty="0">
                <a:solidFill>
                  <a:srgbClr val="000000"/>
                </a:solidFill>
                <a:effectLst/>
                <a:highlight>
                  <a:srgbClr val="FFFFFF"/>
                </a:highlight>
                <a:hlinkClick r:id="rId3"/>
              </a:rPr>
              <a:t>120</a:t>
            </a:r>
            <a:r>
              <a:rPr lang="de-DE" sz="2400" i="0" dirty="0">
                <a:solidFill>
                  <a:srgbClr val="000000"/>
                </a:solidFill>
                <a:effectLst/>
                <a:highlight>
                  <a:srgbClr val="FFFFFF"/>
                </a:highlight>
              </a:rPr>
              <a:t>). </a:t>
            </a:r>
            <a:endParaRPr lang="de-DE" altLang="de-DE" sz="2400" dirty="0"/>
          </a:p>
        </p:txBody>
      </p:sp>
      <p:sp>
        <p:nvSpPr>
          <p:cNvPr id="4" name="Foliennummernplatzhalter 3"/>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10</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E21DEF90-9021-9D92-19BC-7DEC3408F0E0}"/>
              </a:ext>
            </a:extLst>
          </p:cNvPr>
          <p:cNvPicPr>
            <a:picLocks noChangeAspect="1"/>
          </p:cNvPicPr>
          <p:nvPr/>
        </p:nvPicPr>
        <p:blipFill>
          <a:blip r:embed="rId4"/>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3426387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1CC191-E8F0-98A3-170B-C9A7A11842DC}"/>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B2FFB45-42C6-8C2D-2E3B-2A7E511BC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DDAC453-B82C-D159-BAFC-261EBB272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4B5E6B7-C08A-C6A7-8618-87D0993754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68A0D5D-4162-296C-BADD-141A5F354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7BAEE9D-72DE-FE51-8AE7-463853911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72C57CA-4AAB-38DB-4B8D-45FB3A354FC4}"/>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Die ganz aktuelle Rechtsprechung II</a:t>
            </a:r>
          </a:p>
        </p:txBody>
      </p:sp>
      <p:sp>
        <p:nvSpPr>
          <p:cNvPr id="46" name="Inhaltsplatzhalter 2">
            <a:extLst>
              <a:ext uri="{FF2B5EF4-FFF2-40B4-BE49-F238E27FC236}">
                <a16:creationId xmlns:a16="http://schemas.microsoft.com/office/drawing/2014/main" id="{19A64412-7CD6-3DC4-1955-7C834730CCDD}"/>
              </a:ext>
            </a:extLst>
          </p:cNvPr>
          <p:cNvSpPr>
            <a:spLocks noGrp="1"/>
          </p:cNvSpPr>
          <p:nvPr>
            <p:ph idx="1"/>
          </p:nvPr>
        </p:nvSpPr>
        <p:spPr>
          <a:xfrm>
            <a:off x="1371599" y="2097742"/>
            <a:ext cx="9724031" cy="4465720"/>
          </a:xfrm>
        </p:spPr>
        <p:txBody>
          <a:bodyPr anchor="ctr">
            <a:normAutofit/>
          </a:bodyPr>
          <a:lstStyle/>
          <a:p>
            <a:pPr marL="0" indent="0">
              <a:buNone/>
            </a:pPr>
            <a:r>
              <a:rPr lang="de-DE" altLang="de-DE" sz="3100" dirty="0"/>
              <a:t>BGH, Urteil vom 30.07.2024 – VI ZR 115/22</a:t>
            </a:r>
          </a:p>
          <a:p>
            <a:pPr marL="0" indent="0">
              <a:buNone/>
            </a:pPr>
            <a:endParaRPr lang="de-DE" altLang="de-DE" sz="2400" dirty="0"/>
          </a:p>
          <a:p>
            <a:pPr marL="0" indent="0">
              <a:buNone/>
            </a:pPr>
            <a:r>
              <a:rPr lang="de-DE" altLang="de-DE" sz="2400" dirty="0"/>
              <a:t>Vorinstanz OLG München, Beschluss vom 18.03.2022 – 24 U 6398/21:</a:t>
            </a:r>
          </a:p>
          <a:p>
            <a:pPr marL="0" indent="0">
              <a:buNone/>
            </a:pPr>
            <a:r>
              <a:rPr lang="de-DE" altLang="de-DE" sz="2000" dirty="0"/>
              <a:t>- Klägerin verklagt Klinik wegen Aufklärungs- und Behandlungsfehlern bei der Erstbehandlung eines Schulunfalls vom 20.06.2012</a:t>
            </a:r>
          </a:p>
          <a:p>
            <a:pPr marL="0" indent="0">
              <a:buNone/>
            </a:pPr>
            <a:r>
              <a:rPr lang="de-DE" altLang="de-DE" sz="2000" dirty="0"/>
              <a:t>- Unfall 15.20 Uhr – mit Mutter „spätnachmittags“ in die Klinik – dort Röntgen (distale Unterarmfraktur rechts) – 17.00 Uhr Aufklärung über geplante OP – 20.00 Uhr Narkoseeinleitung, dann OP – 22.45 Verlegung der Klägerin auf die Normalstation</a:t>
            </a:r>
          </a:p>
          <a:p>
            <a:pPr marL="0" indent="0">
              <a:buNone/>
            </a:pPr>
            <a:r>
              <a:rPr lang="de-DE" altLang="de-DE" sz="2000" dirty="0"/>
              <a:t>- D-Arzt-Bericht: „… 8. Art der Erstversorgung (durch den D-Arzt): Geschlossene Reposition und K-Draht am 20.06.2012…. 12. Art der Heilbehandlung: durch mich – Besondere Heilbehandlung stationär…“</a:t>
            </a:r>
          </a:p>
          <a:p>
            <a:pPr marL="0" indent="0">
              <a:buNone/>
            </a:pPr>
            <a:endParaRPr lang="de-DE" altLang="de-DE" sz="2000" dirty="0"/>
          </a:p>
        </p:txBody>
      </p:sp>
      <p:sp>
        <p:nvSpPr>
          <p:cNvPr id="4" name="Foliennummernplatzhalter 3">
            <a:extLst>
              <a:ext uri="{FF2B5EF4-FFF2-40B4-BE49-F238E27FC236}">
                <a16:creationId xmlns:a16="http://schemas.microsoft.com/office/drawing/2014/main" id="{378181DB-D640-592B-6A39-B6EE50AF3AC4}"/>
              </a:ext>
            </a:extLst>
          </p:cNvPr>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11</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78FE667F-784F-81EC-53DA-4049CF14C22A}"/>
              </a:ext>
            </a:extLst>
          </p:cNvPr>
          <p:cNvPicPr>
            <a:picLocks noChangeAspect="1"/>
          </p:cNvPicPr>
          <p:nvPr/>
        </p:nvPicPr>
        <p:blipFill>
          <a:blip r:embed="rId2"/>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34767841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87BBA3-A9F9-27E7-DA0C-3EB64AF69218}"/>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5E72013C-46CD-52B6-4FCB-0E344C59D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B6562FF-9651-A41A-A0EF-93071CACD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E7720BE-C6CC-F1B7-F576-8FDDD8351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FFFBE19-B3C2-C357-E1E2-F7C726FBE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C2A5FCB-F729-077E-6FCC-FF01E6FE8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E757C13-CC34-699E-627A-EA8C63EDDE5C}"/>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Die ganz aktuelle Rechtsprechung III</a:t>
            </a:r>
          </a:p>
        </p:txBody>
      </p:sp>
      <p:sp>
        <p:nvSpPr>
          <p:cNvPr id="46" name="Inhaltsplatzhalter 2">
            <a:extLst>
              <a:ext uri="{FF2B5EF4-FFF2-40B4-BE49-F238E27FC236}">
                <a16:creationId xmlns:a16="http://schemas.microsoft.com/office/drawing/2014/main" id="{D0C2712E-D12F-097F-8278-4E1DB402556C}"/>
              </a:ext>
            </a:extLst>
          </p:cNvPr>
          <p:cNvSpPr>
            <a:spLocks noGrp="1"/>
          </p:cNvSpPr>
          <p:nvPr>
            <p:ph idx="1"/>
          </p:nvPr>
        </p:nvSpPr>
        <p:spPr>
          <a:xfrm>
            <a:off x="1371599" y="2097742"/>
            <a:ext cx="9724031" cy="4465720"/>
          </a:xfrm>
        </p:spPr>
        <p:txBody>
          <a:bodyPr anchor="ctr">
            <a:normAutofit/>
          </a:bodyPr>
          <a:lstStyle/>
          <a:p>
            <a:pPr marL="0" indent="0">
              <a:buNone/>
            </a:pPr>
            <a:r>
              <a:rPr lang="de-DE" altLang="de-DE" sz="3100" dirty="0"/>
              <a:t>BGH, Urteil vom 30.07.2024 – VI ZR 115/22</a:t>
            </a:r>
          </a:p>
          <a:p>
            <a:pPr marL="0" indent="0">
              <a:buNone/>
            </a:pPr>
            <a:endParaRPr lang="de-DE" altLang="de-DE" sz="3100" dirty="0"/>
          </a:p>
          <a:p>
            <a:pPr marL="0" indent="0">
              <a:buNone/>
            </a:pPr>
            <a:r>
              <a:rPr lang="de-DE" altLang="de-DE" sz="2400" dirty="0"/>
              <a:t>Vorinstanz OLG München, Beschluss vom 18.03.2022 – 24 U 6398/21:</a:t>
            </a:r>
          </a:p>
          <a:p>
            <a:pPr marL="0" indent="0">
              <a:buNone/>
            </a:pPr>
            <a:r>
              <a:rPr lang="de-DE" altLang="de-DE" sz="2000" dirty="0"/>
              <a:t>Das OLG weist die Berufung der Klägerin gegen das klageabweisende Urteil der 1. Instanz zurück; die beklagte Klinik sei nicht passivlegitimiert.</a:t>
            </a:r>
          </a:p>
          <a:p>
            <a:pPr>
              <a:buFontTx/>
              <a:buChar char="-"/>
            </a:pPr>
            <a:r>
              <a:rPr lang="de-DE" altLang="de-DE" sz="2000" dirty="0"/>
              <a:t>Nach der BGH-Rechtsprechung aus 2016 sei die Erstbehandlung durch den D-Arzt der Ausübung eines öffentlichen Amtes zuzurechnen; </a:t>
            </a:r>
          </a:p>
          <a:p>
            <a:pPr>
              <a:buFontTx/>
              <a:buChar char="-"/>
            </a:pPr>
            <a:r>
              <a:rPr lang="de-DE" altLang="de-DE" sz="2000" dirty="0"/>
              <a:t>nach dem zeitlichen Ablauf sei hier offensichtlich, dass Diagnosestellung, vorbereitende Maßnahmen inkl. Aufklärungsgespräch und unmittelbar anschließende Erstversorgung durch Not-OP ohne jegliche Zäsur erfolgt seien; </a:t>
            </a:r>
          </a:p>
          <a:p>
            <a:pPr>
              <a:buFontTx/>
              <a:buChar char="-"/>
            </a:pPr>
            <a:r>
              <a:rPr lang="de-DE" altLang="de-DE" sz="2000" dirty="0"/>
              <a:t>bei der Bestimmung der Passivlegitimation sei auf den D-Arzt-Bericht abzustellen.</a:t>
            </a:r>
          </a:p>
        </p:txBody>
      </p:sp>
      <p:sp>
        <p:nvSpPr>
          <p:cNvPr id="4" name="Foliennummernplatzhalter 3">
            <a:extLst>
              <a:ext uri="{FF2B5EF4-FFF2-40B4-BE49-F238E27FC236}">
                <a16:creationId xmlns:a16="http://schemas.microsoft.com/office/drawing/2014/main" id="{8102C74A-512A-7E18-10D1-7C770D2A817F}"/>
              </a:ext>
            </a:extLst>
          </p:cNvPr>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12</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A2DCF4D2-B144-7F12-110D-62E3D9C632BE}"/>
              </a:ext>
            </a:extLst>
          </p:cNvPr>
          <p:cNvPicPr>
            <a:picLocks noChangeAspect="1"/>
          </p:cNvPicPr>
          <p:nvPr/>
        </p:nvPicPr>
        <p:blipFill>
          <a:blip r:embed="rId2"/>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16149447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A85CA1-E676-7C9D-6DBD-EEF515A2712F}"/>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453431B-E304-6A15-3E9B-273E257C2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28036A0-A039-E634-475C-BFF52B5B9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5022FE6-3031-C7A2-3EF2-BA63BA200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5A8F6DD-3C86-4376-2C07-BCB060FEE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672698F-F0BB-4A5C-0851-1A9580121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D944C1C-A4E8-FD11-F8DB-DFE46F300D4E}"/>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Die ganz aktuelle Rechtsprechung IV</a:t>
            </a:r>
          </a:p>
        </p:txBody>
      </p:sp>
      <p:sp>
        <p:nvSpPr>
          <p:cNvPr id="46" name="Inhaltsplatzhalter 2">
            <a:extLst>
              <a:ext uri="{FF2B5EF4-FFF2-40B4-BE49-F238E27FC236}">
                <a16:creationId xmlns:a16="http://schemas.microsoft.com/office/drawing/2014/main" id="{8E835022-C25E-1202-FB27-9916B95E49EF}"/>
              </a:ext>
            </a:extLst>
          </p:cNvPr>
          <p:cNvSpPr>
            <a:spLocks noGrp="1"/>
          </p:cNvSpPr>
          <p:nvPr>
            <p:ph idx="1"/>
          </p:nvPr>
        </p:nvSpPr>
        <p:spPr>
          <a:xfrm>
            <a:off x="1371599" y="2097742"/>
            <a:ext cx="9724031" cy="4465720"/>
          </a:xfrm>
        </p:spPr>
        <p:txBody>
          <a:bodyPr anchor="ctr">
            <a:normAutofit lnSpcReduction="10000"/>
          </a:bodyPr>
          <a:lstStyle/>
          <a:p>
            <a:pPr marL="0" indent="0">
              <a:buNone/>
            </a:pPr>
            <a:r>
              <a:rPr lang="de-DE" altLang="de-DE" sz="3100" dirty="0"/>
              <a:t>BGH, Urteil vom 30.07.2024 – VI ZR 115/22:</a:t>
            </a:r>
          </a:p>
          <a:p>
            <a:pPr marL="0" indent="0">
              <a:buNone/>
            </a:pPr>
            <a:r>
              <a:rPr lang="de-DE" altLang="de-DE" sz="2400" dirty="0"/>
              <a:t>Aufhebung + Zurückverweisung an das OLG</a:t>
            </a:r>
          </a:p>
          <a:p>
            <a:pPr marL="0" indent="0">
              <a:buNone/>
            </a:pPr>
            <a:endParaRPr lang="de-DE" altLang="de-DE" sz="2400" dirty="0"/>
          </a:p>
          <a:p>
            <a:pPr marL="0" indent="0">
              <a:buNone/>
            </a:pPr>
            <a:r>
              <a:rPr lang="de-DE" altLang="de-DE" sz="2400" dirty="0"/>
              <a:t>Entscheidungsgründe I:</a:t>
            </a:r>
          </a:p>
          <a:p>
            <a:pPr marL="0" indent="0">
              <a:buNone/>
            </a:pPr>
            <a:r>
              <a:rPr lang="de-DE" altLang="de-DE" sz="2000" dirty="0"/>
              <a:t>Mit der Begründung des OLG könne die Passivlegitimation der Klinik nicht verneint werden.</a:t>
            </a:r>
          </a:p>
          <a:p>
            <a:pPr marL="0" indent="0">
              <a:buNone/>
            </a:pPr>
            <a:r>
              <a:rPr lang="de-DE" altLang="de-DE" sz="2000" dirty="0"/>
              <a:t>Grundsätzlich bestimme sich nach </a:t>
            </a:r>
            <a:r>
              <a:rPr lang="de-DE" altLang="de-DE" sz="2000" dirty="0" err="1"/>
              <a:t>st.</a:t>
            </a:r>
            <a:r>
              <a:rPr lang="de-DE" altLang="de-DE" sz="2000" dirty="0"/>
              <a:t> </a:t>
            </a:r>
            <a:r>
              <a:rPr lang="de-DE" altLang="de-DE" sz="2000" dirty="0" err="1"/>
              <a:t>Rspr</a:t>
            </a:r>
            <a:r>
              <a:rPr lang="de-DE" altLang="de-DE" sz="2000" dirty="0"/>
              <a:t>. des BGH das Handeln einer Person als Ausübung eines öffentlichen Amtes danach,</a:t>
            </a:r>
          </a:p>
          <a:p>
            <a:pPr>
              <a:buFontTx/>
              <a:buChar char="-"/>
            </a:pPr>
            <a:r>
              <a:rPr lang="de-DE" altLang="de-DE" sz="2000" dirty="0"/>
              <a:t>ob die Zielrichtung, in deren Sinn sie tätig wurde, hoheitlicher Tätigkeit zuzurechnen ist und </a:t>
            </a:r>
          </a:p>
          <a:p>
            <a:pPr>
              <a:buFontTx/>
              <a:buChar char="-"/>
            </a:pPr>
            <a:r>
              <a:rPr lang="de-DE" altLang="de-DE" sz="2000" dirty="0"/>
              <a:t>ob zwischen dieser Zielsetzung und der schädigenden Handlung ein so enger äußerer und innerer Zusammenhang besteht, dass die Handlung ebenfalls als noch dem Bereich hoheitlicher Betätigung angehörend angesehen werden muss.</a:t>
            </a:r>
          </a:p>
        </p:txBody>
      </p:sp>
      <p:sp>
        <p:nvSpPr>
          <p:cNvPr id="4" name="Foliennummernplatzhalter 3">
            <a:extLst>
              <a:ext uri="{FF2B5EF4-FFF2-40B4-BE49-F238E27FC236}">
                <a16:creationId xmlns:a16="http://schemas.microsoft.com/office/drawing/2014/main" id="{C15A24EA-63E6-0025-A25B-F0206FE94D0A}"/>
              </a:ext>
            </a:extLst>
          </p:cNvPr>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13</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3991D0BE-B41E-C612-8335-A9F973558E2D}"/>
              </a:ext>
            </a:extLst>
          </p:cNvPr>
          <p:cNvPicPr>
            <a:picLocks noChangeAspect="1"/>
          </p:cNvPicPr>
          <p:nvPr/>
        </p:nvPicPr>
        <p:blipFill>
          <a:blip r:embed="rId2"/>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38840912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D69B3-97B7-2CC1-CA5C-97AFFF98FFA8}"/>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4EE35EF3-5C68-0E70-6A92-C7C1E140E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115EA66-B1FF-D29A-F738-13115D446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7CC41E9-036A-1E50-5369-5A7E715A8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63C7676-1262-15E0-3DAA-4D3E74A33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254903D-4C02-5280-B17F-99A4A3FF0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EE459A6-A3A2-CF3F-96B5-4F99B0FE1B1B}"/>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Die ganz aktuelle Rechtsprechung V</a:t>
            </a:r>
          </a:p>
        </p:txBody>
      </p:sp>
      <p:sp>
        <p:nvSpPr>
          <p:cNvPr id="46" name="Inhaltsplatzhalter 2">
            <a:extLst>
              <a:ext uri="{FF2B5EF4-FFF2-40B4-BE49-F238E27FC236}">
                <a16:creationId xmlns:a16="http://schemas.microsoft.com/office/drawing/2014/main" id="{CEC912C4-DD89-B6B3-A2D8-BA30A830A3E2}"/>
              </a:ext>
            </a:extLst>
          </p:cNvPr>
          <p:cNvSpPr>
            <a:spLocks noGrp="1"/>
          </p:cNvSpPr>
          <p:nvPr>
            <p:ph idx="1"/>
          </p:nvPr>
        </p:nvSpPr>
        <p:spPr>
          <a:xfrm>
            <a:off x="1371599" y="2373355"/>
            <a:ext cx="9724031" cy="4264638"/>
          </a:xfrm>
        </p:spPr>
        <p:txBody>
          <a:bodyPr anchor="ctr">
            <a:normAutofit fontScale="92500" lnSpcReduction="10000"/>
          </a:bodyPr>
          <a:lstStyle/>
          <a:p>
            <a:pPr marL="0" indent="0">
              <a:buNone/>
            </a:pPr>
            <a:r>
              <a:rPr lang="de-DE" altLang="de-DE" sz="3100" dirty="0"/>
              <a:t>BGH, Urteil vom 30.07.2024 – VI ZR 115/22:</a:t>
            </a:r>
          </a:p>
          <a:p>
            <a:pPr marL="0" indent="0">
              <a:buNone/>
            </a:pPr>
            <a:r>
              <a:rPr lang="de-DE" altLang="de-DE" sz="2400" dirty="0"/>
              <a:t>Aufhebung + Zurückverweisung an das OLG</a:t>
            </a:r>
          </a:p>
          <a:p>
            <a:pPr marL="0" indent="0">
              <a:buNone/>
            </a:pPr>
            <a:endParaRPr lang="de-DE" altLang="de-DE" sz="2400" dirty="0"/>
          </a:p>
          <a:p>
            <a:pPr marL="0" indent="0">
              <a:buNone/>
            </a:pPr>
            <a:r>
              <a:rPr lang="de-DE" altLang="de-DE" sz="2400" dirty="0"/>
              <a:t>Entscheidungsgründe II:</a:t>
            </a:r>
          </a:p>
          <a:p>
            <a:pPr>
              <a:buFontTx/>
              <a:buChar char="-"/>
            </a:pPr>
            <a:r>
              <a:rPr lang="de-DE" altLang="de-DE" sz="2000" dirty="0"/>
              <a:t>Das OLG habe den Begriff der „Erstversorgung“ verkannt;</a:t>
            </a:r>
          </a:p>
          <a:p>
            <a:pPr>
              <a:buFontTx/>
              <a:buChar char="-"/>
            </a:pPr>
            <a:r>
              <a:rPr lang="de-DE" altLang="de-DE" sz="2000" dirty="0"/>
              <a:t>die Erstversorgung umfasst nach § 9 des Vertrages Ärzte/UV-Träger die ärztlichen Leistungen, die den Rahmen des sofort Notwendigen nicht überschreiten (s. Urteil von 2016);</a:t>
            </a:r>
          </a:p>
          <a:p>
            <a:pPr>
              <a:buFontTx/>
              <a:buChar char="-"/>
            </a:pPr>
            <a:r>
              <a:rPr lang="de-DE" altLang="de-DE" sz="2000" dirty="0"/>
              <a:t>Behandlungsmaßnahmen wie Wundversorgung, Verbände und Injektionen können laut Vertrag Ärzte/UV-Träger „ganz selbstverständlich“ im Rahmen der Erstversorgung erbracht werden;</a:t>
            </a:r>
          </a:p>
          <a:p>
            <a:pPr>
              <a:buFontTx/>
              <a:buChar char="-"/>
            </a:pPr>
            <a:r>
              <a:rPr lang="de-DE" altLang="de-DE" sz="2000" dirty="0"/>
              <a:t>die Erstversorgung im Rahmen der hoheitlichen Tätigkeit des D-Arztes findet aber regelmäßig zeitlich vor dessen Entscheidung über die Art der Heilbehandlung statt; Maßnahmen, die zeitlich nach und in Vollzug der Entscheidung über die Art der Heilbehandlung durchgeführt werden, sind grundsätzlich als privatrechtliches Handeln des D-Arztes zu qualifizieren.</a:t>
            </a:r>
            <a:endParaRPr lang="de-DE" altLang="de-DE" sz="2400" dirty="0"/>
          </a:p>
          <a:p>
            <a:pPr>
              <a:buFontTx/>
              <a:buChar char="-"/>
            </a:pPr>
            <a:endParaRPr lang="de-DE" altLang="de-DE" sz="2400" dirty="0"/>
          </a:p>
          <a:p>
            <a:pPr>
              <a:buFontTx/>
              <a:buChar char="-"/>
            </a:pPr>
            <a:endParaRPr lang="de-DE" altLang="de-DE" sz="2400" dirty="0"/>
          </a:p>
        </p:txBody>
      </p:sp>
      <p:sp>
        <p:nvSpPr>
          <p:cNvPr id="4" name="Foliennummernplatzhalter 3">
            <a:extLst>
              <a:ext uri="{FF2B5EF4-FFF2-40B4-BE49-F238E27FC236}">
                <a16:creationId xmlns:a16="http://schemas.microsoft.com/office/drawing/2014/main" id="{FE3E4730-6FDA-58E9-CA0C-1BDBA4BA01C3}"/>
              </a:ext>
            </a:extLst>
          </p:cNvPr>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14</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3F498FC3-C823-C130-43C5-01B9A617760F}"/>
              </a:ext>
            </a:extLst>
          </p:cNvPr>
          <p:cNvPicPr>
            <a:picLocks noChangeAspect="1"/>
          </p:cNvPicPr>
          <p:nvPr/>
        </p:nvPicPr>
        <p:blipFill>
          <a:blip r:embed="rId2"/>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2828977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4B1B5B-AB63-B18D-EFCF-185CC6C37C63}"/>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FDF9954-CABC-8377-4A70-B278DE2175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89F8CED-70A8-5300-A093-C37A39B1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7D6B8B-B313-D95F-DFF0-167A7D5A1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F6D8CDA-40F0-6C5D-F339-3CC684B93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3D9E058-A554-9C9A-3FA4-7B98053E0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39F6962-6D42-96A9-E53F-D209033C3AE8}"/>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Die ganz aktuelle Rechtsprechung VI</a:t>
            </a:r>
          </a:p>
        </p:txBody>
      </p:sp>
      <p:sp>
        <p:nvSpPr>
          <p:cNvPr id="46" name="Inhaltsplatzhalter 2">
            <a:extLst>
              <a:ext uri="{FF2B5EF4-FFF2-40B4-BE49-F238E27FC236}">
                <a16:creationId xmlns:a16="http://schemas.microsoft.com/office/drawing/2014/main" id="{B580CD0C-16F3-968E-AB1A-B5867296E5B4}"/>
              </a:ext>
            </a:extLst>
          </p:cNvPr>
          <p:cNvSpPr>
            <a:spLocks noGrp="1"/>
          </p:cNvSpPr>
          <p:nvPr>
            <p:ph idx="1"/>
          </p:nvPr>
        </p:nvSpPr>
        <p:spPr>
          <a:xfrm>
            <a:off x="1371599" y="2866145"/>
            <a:ext cx="9724031" cy="3473183"/>
          </a:xfrm>
        </p:spPr>
        <p:txBody>
          <a:bodyPr anchor="ctr">
            <a:normAutofit fontScale="92500" lnSpcReduction="10000"/>
          </a:bodyPr>
          <a:lstStyle/>
          <a:p>
            <a:pPr marL="0" indent="0">
              <a:buNone/>
            </a:pPr>
            <a:r>
              <a:rPr lang="de-DE" altLang="de-DE" sz="3100" dirty="0"/>
              <a:t>BGH, Urteil vom 30.07.2024 – VI ZR 115/22:</a:t>
            </a:r>
          </a:p>
          <a:p>
            <a:pPr marL="0" indent="0">
              <a:buNone/>
            </a:pPr>
            <a:r>
              <a:rPr lang="de-DE" altLang="de-DE" sz="2400" dirty="0"/>
              <a:t>Aufhebung + Zurückverweisung an das OLG</a:t>
            </a:r>
          </a:p>
          <a:p>
            <a:pPr marL="0" indent="0">
              <a:buNone/>
            </a:pPr>
            <a:endParaRPr lang="de-DE" altLang="de-DE" sz="2400" dirty="0"/>
          </a:p>
          <a:p>
            <a:pPr marL="0" indent="0">
              <a:buNone/>
            </a:pPr>
            <a:r>
              <a:rPr lang="de-DE" altLang="de-DE" sz="2400" dirty="0"/>
              <a:t>Entscheidungsgründe III:</a:t>
            </a:r>
          </a:p>
          <a:p>
            <a:pPr>
              <a:buFontTx/>
              <a:buChar char="-"/>
            </a:pPr>
            <a:r>
              <a:rPr lang="de-DE" altLang="de-DE" sz="1900" dirty="0"/>
              <a:t>Gegen eine Qualifikation der Operation als Maßnahme der Erstversorgung spricht bereits der Zeitablauf zwischen dem Eintreffen der Klägerin in der Notaufnahme der Beklagten und dem Beginn der Operation; die OP war keine unaufschiebbare Maßnahme, da die Aufklärung gegen 17.00 Uhr und der Beginn der OP erst gegen 20.00 Uhr stattfand; </a:t>
            </a:r>
          </a:p>
          <a:p>
            <a:pPr>
              <a:buFontTx/>
              <a:buChar char="-"/>
            </a:pPr>
            <a:r>
              <a:rPr lang="de-DE" altLang="de-DE" sz="1900" dirty="0"/>
              <a:t>Es bestand somit keine objektive Eilbedürftigkeit, die den D-Arzt zeitlich genötigt hätte, die OP vor einer ausreichend vorbereiteten und überlegten Entscheidung über die Frage vorzunehmen, ob eine allgemeine oder eine besondere Heilbehandlung erforderlich ist.</a:t>
            </a:r>
          </a:p>
          <a:p>
            <a:pPr>
              <a:buFontTx/>
              <a:buChar char="-"/>
            </a:pPr>
            <a:endParaRPr lang="de-DE" altLang="de-DE" sz="2400" dirty="0"/>
          </a:p>
          <a:p>
            <a:pPr>
              <a:buFontTx/>
              <a:buChar char="-"/>
            </a:pPr>
            <a:endParaRPr lang="de-DE" altLang="de-DE" sz="2400" dirty="0"/>
          </a:p>
        </p:txBody>
      </p:sp>
      <p:sp>
        <p:nvSpPr>
          <p:cNvPr id="4" name="Foliennummernplatzhalter 3">
            <a:extLst>
              <a:ext uri="{FF2B5EF4-FFF2-40B4-BE49-F238E27FC236}">
                <a16:creationId xmlns:a16="http://schemas.microsoft.com/office/drawing/2014/main" id="{2000A6DE-852A-742A-6F00-C5ED1F8EA6C4}"/>
              </a:ext>
            </a:extLst>
          </p:cNvPr>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15</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0D7DB4AE-7465-2E85-E862-D436341C1909}"/>
              </a:ext>
            </a:extLst>
          </p:cNvPr>
          <p:cNvPicPr>
            <a:picLocks noChangeAspect="1"/>
          </p:cNvPicPr>
          <p:nvPr/>
        </p:nvPicPr>
        <p:blipFill>
          <a:blip r:embed="rId2"/>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38639436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FEAAE9-4C16-F6ED-9731-AB5DF03DBD62}"/>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4C97A71-62DB-E6A6-C32C-373120550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E6B8815-8379-C66C-6024-8DA58DCD1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F8844D0-5322-43FF-7F98-18BF68BE6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BACC1ED-7B7A-7DA6-8A43-1908BAD2C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B44E7CE-5C2A-7F64-69ED-993D34EAF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7E7010C-A22F-CCAE-DA65-CE20F390FBA2}"/>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Die ganz aktuelle Rechtsprechung VII</a:t>
            </a:r>
          </a:p>
        </p:txBody>
      </p:sp>
      <p:sp>
        <p:nvSpPr>
          <p:cNvPr id="46" name="Inhaltsplatzhalter 2">
            <a:extLst>
              <a:ext uri="{FF2B5EF4-FFF2-40B4-BE49-F238E27FC236}">
                <a16:creationId xmlns:a16="http://schemas.microsoft.com/office/drawing/2014/main" id="{1FBC0C6B-C458-B7A3-0497-59EF2FFF25A0}"/>
              </a:ext>
            </a:extLst>
          </p:cNvPr>
          <p:cNvSpPr>
            <a:spLocks noGrp="1"/>
          </p:cNvSpPr>
          <p:nvPr>
            <p:ph idx="1"/>
          </p:nvPr>
        </p:nvSpPr>
        <p:spPr>
          <a:xfrm>
            <a:off x="1371599" y="3065929"/>
            <a:ext cx="9724031" cy="3273399"/>
          </a:xfrm>
        </p:spPr>
        <p:txBody>
          <a:bodyPr anchor="ctr">
            <a:normAutofit fontScale="85000" lnSpcReduction="10000"/>
          </a:bodyPr>
          <a:lstStyle/>
          <a:p>
            <a:pPr marL="0" indent="0">
              <a:buNone/>
            </a:pPr>
            <a:r>
              <a:rPr lang="de-DE" altLang="de-DE" sz="3300" dirty="0"/>
              <a:t>BGH, Urteil vom 30.07.2024 – VI ZR 115/22:</a:t>
            </a:r>
          </a:p>
          <a:p>
            <a:pPr marL="0" indent="0">
              <a:buNone/>
            </a:pPr>
            <a:r>
              <a:rPr lang="de-DE" altLang="de-DE" sz="2400" dirty="0"/>
              <a:t>Aufhebung + Zurückverweisung an das OLG</a:t>
            </a:r>
          </a:p>
          <a:p>
            <a:pPr marL="0" indent="0">
              <a:buNone/>
            </a:pPr>
            <a:endParaRPr lang="de-DE" altLang="de-DE" sz="2400" dirty="0"/>
          </a:p>
          <a:p>
            <a:pPr marL="0" indent="0">
              <a:buNone/>
            </a:pPr>
            <a:r>
              <a:rPr lang="de-DE" altLang="de-DE" sz="2400" dirty="0"/>
              <a:t>Entscheidungsgründe IV:</a:t>
            </a:r>
          </a:p>
          <a:p>
            <a:pPr>
              <a:buFontTx/>
              <a:buChar char="-"/>
            </a:pPr>
            <a:r>
              <a:rPr lang="de-DE" altLang="de-DE" sz="1800" dirty="0"/>
              <a:t>Der D-Arzt schafft mit seiner im D-Arzt-Bericht dokumentierten Entscheidung für die besondere Heilbehandlung die Zäsur zwischen seinen hoheitlichen Pflichten und dem anschließenden privatrechtlichen Behandlungsverhältnis. (weiter </a:t>
            </a:r>
            <a:r>
              <a:rPr lang="de-DE" altLang="de-DE" sz="1800" dirty="0" err="1"/>
              <a:t>Rz</a:t>
            </a:r>
            <a:r>
              <a:rPr lang="de-DE" altLang="de-DE" sz="1800" dirty="0"/>
              <a:t>. 22-23 BGH </a:t>
            </a:r>
            <a:r>
              <a:rPr lang="de-DE" altLang="de-DE" sz="1800" dirty="0" err="1"/>
              <a:t>aaO</a:t>
            </a:r>
            <a:r>
              <a:rPr lang="de-DE" altLang="de-DE" sz="1800" dirty="0"/>
              <a:t>)</a:t>
            </a:r>
          </a:p>
          <a:p>
            <a:pPr>
              <a:buFontTx/>
              <a:buChar char="-"/>
            </a:pPr>
            <a:r>
              <a:rPr lang="de-DE" altLang="de-DE" sz="1800" dirty="0"/>
              <a:t>Eine mögliche Indizwirkung des D-Arzt-Berichtes für die Beantwortung der Frage, welche Maßnahmen noch im Vorbereitungsstadium erfolgten, entfällt, wenn die Zuordnung zu den aufgezeigten Kategorien beliebig oder willkürlich erscheint.</a:t>
            </a:r>
          </a:p>
          <a:p>
            <a:pPr>
              <a:buFontTx/>
              <a:buChar char="-"/>
            </a:pPr>
            <a:r>
              <a:rPr lang="de-DE" altLang="de-DE" sz="1800" dirty="0"/>
              <a:t>Hier: Wenn die OP der Erstversorgung zuzuordnen wäre, wäre keine besondere Heilbehandlung mehr erforderlich.</a:t>
            </a:r>
          </a:p>
          <a:p>
            <a:pPr marL="0" indent="0">
              <a:buNone/>
            </a:pPr>
            <a:endParaRPr lang="de-DE" altLang="de-DE" sz="2400" dirty="0"/>
          </a:p>
          <a:p>
            <a:pPr>
              <a:buFontTx/>
              <a:buChar char="-"/>
            </a:pPr>
            <a:endParaRPr lang="de-DE" altLang="de-DE" sz="2400" dirty="0"/>
          </a:p>
          <a:p>
            <a:pPr>
              <a:buFontTx/>
              <a:buChar char="-"/>
            </a:pPr>
            <a:endParaRPr lang="de-DE" altLang="de-DE" sz="2400" dirty="0"/>
          </a:p>
        </p:txBody>
      </p:sp>
      <p:sp>
        <p:nvSpPr>
          <p:cNvPr id="4" name="Foliennummernplatzhalter 3">
            <a:extLst>
              <a:ext uri="{FF2B5EF4-FFF2-40B4-BE49-F238E27FC236}">
                <a16:creationId xmlns:a16="http://schemas.microsoft.com/office/drawing/2014/main" id="{EA31E47D-1D1F-49BD-711C-8A9EAC73D7A9}"/>
              </a:ext>
            </a:extLst>
          </p:cNvPr>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16</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74CFCC51-D8CF-7233-082F-ECCD2B1509B4}"/>
              </a:ext>
            </a:extLst>
          </p:cNvPr>
          <p:cNvPicPr>
            <a:picLocks noChangeAspect="1"/>
          </p:cNvPicPr>
          <p:nvPr/>
        </p:nvPicPr>
        <p:blipFill>
          <a:blip r:embed="rId2"/>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17349007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29409B7-A0C4-9D42-B63A-B1AB4DB83C03}"/>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Zurück zum Beispielfall</a:t>
            </a:r>
          </a:p>
        </p:txBody>
      </p:sp>
      <p:sp>
        <p:nvSpPr>
          <p:cNvPr id="46" name="Inhaltsplatzhalter 2">
            <a:extLst>
              <a:ext uri="{FF2B5EF4-FFF2-40B4-BE49-F238E27FC236}">
                <a16:creationId xmlns:a16="http://schemas.microsoft.com/office/drawing/2014/main" id="{E23AF1A9-FB3B-9444-86A8-4C4BCFF6D4AF}"/>
              </a:ext>
            </a:extLst>
          </p:cNvPr>
          <p:cNvSpPr>
            <a:spLocks noGrp="1"/>
          </p:cNvSpPr>
          <p:nvPr>
            <p:ph idx="1"/>
          </p:nvPr>
        </p:nvSpPr>
        <p:spPr>
          <a:xfrm>
            <a:off x="1371599" y="2097742"/>
            <a:ext cx="9724031" cy="4465720"/>
          </a:xfrm>
        </p:spPr>
        <p:txBody>
          <a:bodyPr anchor="ctr">
            <a:normAutofit/>
          </a:bodyPr>
          <a:lstStyle/>
          <a:p>
            <a:pPr marL="0" indent="0">
              <a:buNone/>
            </a:pPr>
            <a:r>
              <a:rPr lang="de-DE" altLang="de-DE" sz="3100" dirty="0"/>
              <a:t>Wie wäre der Beispielfall nach BGH, Urteil v. 30.07.2024 – VI ZR 115/22 zu entscheiden bzw.: </a:t>
            </a:r>
          </a:p>
          <a:p>
            <a:pPr marL="0" indent="0">
              <a:buNone/>
            </a:pPr>
            <a:r>
              <a:rPr lang="de-DE" altLang="de-DE" sz="3100" dirty="0"/>
              <a:t>Wen würden Sie verklagen?</a:t>
            </a:r>
          </a:p>
          <a:p>
            <a:pPr marL="0" indent="0">
              <a:buNone/>
            </a:pPr>
            <a:endParaRPr lang="de-DE" altLang="de-DE" sz="2400" dirty="0"/>
          </a:p>
        </p:txBody>
      </p:sp>
      <p:sp>
        <p:nvSpPr>
          <p:cNvPr id="4" name="Foliennummernplatzhalter 3"/>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17</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E21DEF90-9021-9D92-19BC-7DEC3408F0E0}"/>
              </a:ext>
            </a:extLst>
          </p:cNvPr>
          <p:cNvPicPr>
            <a:picLocks noChangeAspect="1"/>
          </p:cNvPicPr>
          <p:nvPr/>
        </p:nvPicPr>
        <p:blipFill>
          <a:blip r:embed="rId2"/>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16136460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62E3AA-F973-65E3-C85B-82DCFFD222FA}"/>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C272A79E-7AE4-4A9E-F00D-C417BF0B1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66B46F3-EB00-C48A-3235-BE862796E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75FA8C9-3FDE-8E7E-82D1-A95F857D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62BE714-359A-3E08-D621-E8A651294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C231B47-6633-B1BF-0BAA-C152EFA0E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D91B721-0731-E932-F033-90AB908A8A97}"/>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Noch einmal der Beispielfall</a:t>
            </a:r>
          </a:p>
        </p:txBody>
      </p:sp>
      <p:sp>
        <p:nvSpPr>
          <p:cNvPr id="46" name="Inhaltsplatzhalter 2">
            <a:extLst>
              <a:ext uri="{FF2B5EF4-FFF2-40B4-BE49-F238E27FC236}">
                <a16:creationId xmlns:a16="http://schemas.microsoft.com/office/drawing/2014/main" id="{0FA65889-885D-21A1-BEAA-1B45F741695C}"/>
              </a:ext>
            </a:extLst>
          </p:cNvPr>
          <p:cNvSpPr>
            <a:spLocks noGrp="1"/>
          </p:cNvSpPr>
          <p:nvPr>
            <p:ph idx="1"/>
          </p:nvPr>
        </p:nvSpPr>
        <p:spPr>
          <a:xfrm>
            <a:off x="1371599" y="2097742"/>
            <a:ext cx="9724031" cy="4465720"/>
          </a:xfrm>
        </p:spPr>
        <p:txBody>
          <a:bodyPr anchor="ctr">
            <a:normAutofit fontScale="40000" lnSpcReduction="20000"/>
          </a:bodyPr>
          <a:lstStyle/>
          <a:p>
            <a:pPr marL="0" indent="0">
              <a:buNone/>
            </a:pPr>
            <a:r>
              <a:rPr lang="de-DE" altLang="de-DE" sz="4000" dirty="0"/>
              <a:t>Dem Kläger (Metallbauer) fällt bei der Arbeit auf einer Baustelle ein Stahlträger auf das rechte Bein. Er wird per RTW in eine Klinik gebracht (Unfalltag 22.04.2020).</a:t>
            </a:r>
          </a:p>
          <a:p>
            <a:pPr marL="0" indent="0">
              <a:buNone/>
            </a:pPr>
            <a:r>
              <a:rPr lang="de-DE" altLang="de-DE" sz="4000" dirty="0"/>
              <a:t>Dort erwartet ihn das Team um den D-Arzt. Er wird im Schockraum untersucht, es wird eilig eine Ganzkörper-CT-Aufnahme angefertigt, dann sagt der D-Arzt dem Kläger: „Wir müssen sofort operieren, der Knochen ist durch!“ Es erfolgt sofort die Not-Operation am rechten Oberschenkel. </a:t>
            </a:r>
          </a:p>
          <a:p>
            <a:pPr marL="0" indent="0">
              <a:buNone/>
            </a:pPr>
            <a:r>
              <a:rPr lang="de-DE" altLang="de-DE" sz="3000" dirty="0"/>
              <a:t>[Einträge im D-Arzt-Bericht: </a:t>
            </a:r>
          </a:p>
          <a:p>
            <a:pPr marL="0" indent="0">
              <a:buNone/>
            </a:pPr>
            <a:r>
              <a:rPr lang="de-DE" altLang="de-DE" sz="3000" dirty="0"/>
              <a:t>„... 8 Art der durchgangsärztlichen Erstversorgung: Schockraumprocedere, Labor, Kreuzblut, </a:t>
            </a:r>
            <a:r>
              <a:rPr lang="de-DE" altLang="de-DE" sz="3000" dirty="0" err="1"/>
              <a:t>pVK</a:t>
            </a:r>
            <a:r>
              <a:rPr lang="de-DE" altLang="de-DE" sz="3000" dirty="0"/>
              <a:t>, Anlage einer Vakuumschiene </a:t>
            </a:r>
            <a:r>
              <a:rPr lang="de-DE" altLang="de-DE" sz="3000" dirty="0" err="1"/>
              <a:t>re</a:t>
            </a:r>
            <a:r>
              <a:rPr lang="de-DE" altLang="de-DE" sz="3000" dirty="0"/>
              <a:t>. Oberschenkel, Schiene li. Unterschenkel. FAST ohne Hinweis auf freie Flüssigkeit, CT </a:t>
            </a:r>
            <a:r>
              <a:rPr lang="de-DE" altLang="de-DE" sz="3000" dirty="0" err="1"/>
              <a:t>Polytraumaspirale</a:t>
            </a:r>
            <a:r>
              <a:rPr lang="de-DE" altLang="de-DE" sz="3000" dirty="0"/>
              <a:t>, </a:t>
            </a:r>
            <a:r>
              <a:rPr lang="de-DE" altLang="de-DE" sz="3000" dirty="0" err="1"/>
              <a:t>Notfallop</a:t>
            </a:r>
            <a:r>
              <a:rPr lang="de-DE" altLang="de-DE" sz="3000" dirty="0"/>
              <a:t> Marknagel bei Femurfraktur Labor folgt Procedere: Beachten der Post </a:t>
            </a:r>
            <a:r>
              <a:rPr lang="de-DE" altLang="de-DE" sz="3000" dirty="0" err="1"/>
              <a:t>Op</a:t>
            </a:r>
            <a:r>
              <a:rPr lang="de-DE" altLang="de-DE" sz="3000" dirty="0"/>
              <a:t> Anmeldungen, SST2-3, </a:t>
            </a:r>
            <a:r>
              <a:rPr lang="de-DE" altLang="de-DE" sz="3000" dirty="0" err="1"/>
              <a:t>Certoparin</a:t>
            </a:r>
            <a:r>
              <a:rPr lang="de-DE" altLang="de-DE" sz="3000" dirty="0"/>
              <a:t> 3000IE </a:t>
            </a:r>
            <a:r>
              <a:rPr lang="de-DE" altLang="de-DE" sz="3000" dirty="0" err="1"/>
              <a:t>s.c</a:t>
            </a:r>
            <a:r>
              <a:rPr lang="de-DE" altLang="de-DE" sz="3000" dirty="0"/>
              <a:t> 0-0-1, </a:t>
            </a:r>
            <a:r>
              <a:rPr lang="de-DE" altLang="de-DE" sz="3000" dirty="0" err="1"/>
              <a:t>second</a:t>
            </a:r>
            <a:r>
              <a:rPr lang="de-DE" altLang="de-DE" sz="3000" dirty="0"/>
              <a:t> </a:t>
            </a:r>
            <a:r>
              <a:rPr lang="de-DE" altLang="de-DE" sz="3000" dirty="0" err="1"/>
              <a:t>survey</a:t>
            </a:r>
            <a:endParaRPr lang="de-DE" altLang="de-DE" sz="3000" dirty="0"/>
          </a:p>
          <a:p>
            <a:pPr marL="0" indent="0">
              <a:buNone/>
            </a:pPr>
            <a:r>
              <a:rPr lang="de-DE" altLang="de-DE" sz="3000" dirty="0"/>
              <a:t>(..) 11 Art der Heilbehandlung: Besondere Heilbehandlung Stationär</a:t>
            </a:r>
          </a:p>
          <a:p>
            <a:pPr marL="0" indent="0">
              <a:buNone/>
            </a:pPr>
            <a:r>
              <a:rPr lang="de-DE" altLang="de-DE" sz="3000" dirty="0"/>
              <a:t>(…) 12 Weiterbehandlung erfolgt: durch mich…“]</a:t>
            </a:r>
          </a:p>
          <a:p>
            <a:pPr marL="0" indent="0">
              <a:buNone/>
            </a:pPr>
            <a:r>
              <a:rPr lang="de-DE" altLang="de-DE" sz="4000" dirty="0"/>
              <a:t>Der Kläger wird stationär aufgenommen, zwei Tage später folgt eine OP am linken oberen Sprunggelenk, in dem ebenfalls unfallbedingt die Innenbänder gerissen sind.</a:t>
            </a:r>
          </a:p>
          <a:p>
            <a:pPr marL="0" indent="0">
              <a:buNone/>
            </a:pPr>
            <a:r>
              <a:rPr lang="de-DE" altLang="de-DE" sz="4000" dirty="0"/>
              <a:t>Bei der Oberschenkel-OP wird ein zu langer Marknagel eingesetzt, der den Knochen nicht hinreichend stabilisiert, und der zudem zu lang ist, wodurch das linke Knie immer wieder schmerzhaft anschwillt. </a:t>
            </a:r>
          </a:p>
          <a:p>
            <a:pPr marL="0" indent="0">
              <a:buNone/>
            </a:pPr>
            <a:r>
              <a:rPr lang="de-DE" altLang="de-DE" sz="4000" dirty="0"/>
              <a:t>Der Nagel wird später operativ durch eine Osteosyntheseplatte ersetzt und das Knie mehrfach operativ behandelt, um die chronifizierte Schwellung in den Griff zu bekommen. Es dauert ca. drei Jahre, bis der Kläger halbwegs schmerzfrei ist. Er muss zudem umschulen, weil er nicht mehr als Metallbauer arbeiten kann.</a:t>
            </a:r>
          </a:p>
          <a:p>
            <a:pPr marL="0" indent="0">
              <a:buNone/>
            </a:pPr>
            <a:r>
              <a:rPr lang="de-DE" altLang="de-DE" sz="4000" dirty="0"/>
              <a:t>Haftet die BG oder der D-Arzt persönlich für den Behandlungsfehler?</a:t>
            </a:r>
          </a:p>
          <a:p>
            <a:pPr marL="0" indent="0">
              <a:buNone/>
            </a:pPr>
            <a:endParaRPr lang="de-DE" altLang="de-DE" sz="3100" dirty="0"/>
          </a:p>
        </p:txBody>
      </p:sp>
      <p:sp>
        <p:nvSpPr>
          <p:cNvPr id="4" name="Foliennummernplatzhalter 3">
            <a:extLst>
              <a:ext uri="{FF2B5EF4-FFF2-40B4-BE49-F238E27FC236}">
                <a16:creationId xmlns:a16="http://schemas.microsoft.com/office/drawing/2014/main" id="{2CC1F118-38DE-16AC-383F-0DF24CBE070E}"/>
              </a:ext>
            </a:extLst>
          </p:cNvPr>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18</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97FEAEDE-EB74-E9EA-899C-1058CACA5ACC}"/>
              </a:ext>
            </a:extLst>
          </p:cNvPr>
          <p:cNvPicPr>
            <a:picLocks noChangeAspect="1"/>
          </p:cNvPicPr>
          <p:nvPr/>
        </p:nvPicPr>
        <p:blipFill>
          <a:blip r:embed="rId2"/>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3812464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4E8F56-E059-F41A-774F-876258873E47}"/>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45448A30-4882-F40C-B87C-CD59F3738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D51CB6E-3A53-B724-8197-6E57DAAC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567DAAA-664D-A8D0-FE81-B6DFBB522A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2C38BB6-8065-D25A-99F4-ADC1C6A81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6EA4360-0359-4C16-1F62-B9F063294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4F785AB-D8DC-49CD-E744-1A1D7FFB6DE2}"/>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Beispielfall - Zwischenergebnis</a:t>
            </a:r>
          </a:p>
        </p:txBody>
      </p:sp>
      <p:sp>
        <p:nvSpPr>
          <p:cNvPr id="46" name="Inhaltsplatzhalter 2">
            <a:extLst>
              <a:ext uri="{FF2B5EF4-FFF2-40B4-BE49-F238E27FC236}">
                <a16:creationId xmlns:a16="http://schemas.microsoft.com/office/drawing/2014/main" id="{749A39BB-CF2A-D15D-4056-B979E96853C8}"/>
              </a:ext>
            </a:extLst>
          </p:cNvPr>
          <p:cNvSpPr>
            <a:spLocks noGrp="1"/>
          </p:cNvSpPr>
          <p:nvPr>
            <p:ph idx="1"/>
          </p:nvPr>
        </p:nvSpPr>
        <p:spPr>
          <a:xfrm>
            <a:off x="1371599" y="2097742"/>
            <a:ext cx="9724031" cy="4465720"/>
          </a:xfrm>
        </p:spPr>
        <p:txBody>
          <a:bodyPr anchor="ctr">
            <a:normAutofit/>
          </a:bodyPr>
          <a:lstStyle/>
          <a:p>
            <a:pPr marL="0" indent="0">
              <a:buNone/>
            </a:pPr>
            <a:endParaRPr lang="de-DE" altLang="de-DE" sz="3100" dirty="0"/>
          </a:p>
          <a:p>
            <a:pPr marL="0" indent="0">
              <a:buNone/>
            </a:pPr>
            <a:r>
              <a:rPr lang="de-DE" altLang="de-DE" sz="3100" dirty="0"/>
              <a:t>Klage gegen BG als Beklagte mit D-Arzt als Streitverkündetem;</a:t>
            </a:r>
          </a:p>
          <a:p>
            <a:pPr marL="0" indent="0">
              <a:buNone/>
            </a:pPr>
            <a:r>
              <a:rPr lang="de-DE" altLang="de-DE" sz="3100" dirty="0"/>
              <a:t>LG Osnabrück weist die Klage ab, da die BG eindeutig nicht passivlegitimiert sei;</a:t>
            </a:r>
          </a:p>
          <a:p>
            <a:pPr marL="0" indent="0">
              <a:buNone/>
            </a:pPr>
            <a:r>
              <a:rPr lang="de-DE" altLang="de-DE" sz="3100" dirty="0"/>
              <a:t>Berufung beim OLG Oldenburg läuft.</a:t>
            </a:r>
          </a:p>
          <a:p>
            <a:pPr marL="0" indent="0">
              <a:buNone/>
            </a:pPr>
            <a:endParaRPr lang="de-DE" altLang="de-DE" sz="2400" dirty="0"/>
          </a:p>
        </p:txBody>
      </p:sp>
      <p:sp>
        <p:nvSpPr>
          <p:cNvPr id="4" name="Foliennummernplatzhalter 3">
            <a:extLst>
              <a:ext uri="{FF2B5EF4-FFF2-40B4-BE49-F238E27FC236}">
                <a16:creationId xmlns:a16="http://schemas.microsoft.com/office/drawing/2014/main" id="{9D3066FA-50A5-E7BE-7E64-B3714431CF7C}"/>
              </a:ext>
            </a:extLst>
          </p:cNvPr>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19</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1768AF5C-BF5B-CDC5-4CC0-A9180D05C75D}"/>
              </a:ext>
            </a:extLst>
          </p:cNvPr>
          <p:cNvPicPr>
            <a:picLocks noChangeAspect="1"/>
          </p:cNvPicPr>
          <p:nvPr/>
        </p:nvPicPr>
        <p:blipFill>
          <a:blip r:embed="rId2"/>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20252750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E7C2A6C0-6335-70D5-E4F6-45925166CC55}"/>
              </a:ext>
            </a:extLst>
          </p:cNvPr>
          <p:cNvPicPr>
            <a:picLocks noChangeAspect="1"/>
          </p:cNvPicPr>
          <p:nvPr/>
        </p:nvPicPr>
        <p:blipFill rotWithShape="1">
          <a:blip r:embed="rId2">
            <a:extLst>
              <a:ext uri="{28A0092B-C50C-407E-A947-70E740481C1C}">
                <a14:useLocalDpi xmlns:a14="http://schemas.microsoft.com/office/drawing/2010/main" val="0"/>
              </a:ext>
            </a:extLst>
          </a:blip>
          <a:srcRect t="13402" r="1" b="38903"/>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feld 2">
            <a:extLst>
              <a:ext uri="{FF2B5EF4-FFF2-40B4-BE49-F238E27FC236}">
                <a16:creationId xmlns:a16="http://schemas.microsoft.com/office/drawing/2014/main" id="{113F2DC6-7C61-ABB6-F2C0-C499737C1EC8}"/>
              </a:ext>
            </a:extLst>
          </p:cNvPr>
          <p:cNvSpPr txBox="1"/>
          <p:nvPr/>
        </p:nvSpPr>
        <p:spPr>
          <a:xfrm>
            <a:off x="7543191" y="1372844"/>
            <a:ext cx="3822189" cy="5096160"/>
          </a:xfrm>
          <a:prstGeom prst="rect">
            <a:avLst/>
          </a:prstGeom>
        </p:spPr>
        <p:txBody>
          <a:bodyPr vert="horz" lIns="91440" tIns="45720" rIns="91440" bIns="45720" rtlCol="0">
            <a:normAutofit fontScale="92500"/>
          </a:bodyPr>
          <a:lstStyle/>
          <a:p>
            <a:pPr>
              <a:lnSpc>
                <a:spcPct val="90000"/>
              </a:lnSpc>
              <a:spcAft>
                <a:spcPts val="600"/>
              </a:spcAft>
            </a:pPr>
            <a:endParaRPr lang="en-US" sz="3600" b="1" dirty="0"/>
          </a:p>
          <a:p>
            <a:pPr>
              <a:lnSpc>
                <a:spcPct val="90000"/>
              </a:lnSpc>
              <a:spcAft>
                <a:spcPts val="600"/>
              </a:spcAft>
            </a:pPr>
            <a:endParaRPr lang="en-US" sz="3600" b="1" dirty="0"/>
          </a:p>
          <a:p>
            <a:pPr>
              <a:lnSpc>
                <a:spcPct val="90000"/>
              </a:lnSpc>
              <a:spcAft>
                <a:spcPts val="600"/>
              </a:spcAft>
            </a:pPr>
            <a:endParaRPr lang="en-US" sz="3600" b="1" dirty="0"/>
          </a:p>
          <a:p>
            <a:pPr>
              <a:lnSpc>
                <a:spcPct val="90000"/>
              </a:lnSpc>
              <a:spcAft>
                <a:spcPts val="600"/>
              </a:spcAft>
            </a:pPr>
            <a:r>
              <a:rPr lang="en-US" sz="3600" b="1" dirty="0"/>
              <a:t>Timm Laue-Ogal</a:t>
            </a:r>
          </a:p>
          <a:p>
            <a:pPr indent="-228600">
              <a:lnSpc>
                <a:spcPct val="90000"/>
              </a:lnSpc>
              <a:spcAft>
                <a:spcPts val="600"/>
              </a:spcAft>
              <a:buFont typeface="Arial" panose="020B0604020202020204" pitchFamily="34" charset="0"/>
              <a:buChar char="•"/>
            </a:pPr>
            <a:endParaRPr lang="en-US" sz="1700" dirty="0"/>
          </a:p>
          <a:p>
            <a:pPr marL="57150" indent="-228600">
              <a:lnSpc>
                <a:spcPct val="90000"/>
              </a:lnSpc>
              <a:spcAft>
                <a:spcPts val="600"/>
              </a:spcAft>
              <a:buFont typeface="Arial" panose="020B0604020202020204" pitchFamily="34" charset="0"/>
              <a:buChar char="•"/>
            </a:pPr>
            <a:r>
              <a:rPr lang="en-US" sz="2400" dirty="0" err="1"/>
              <a:t>Rechtsanwalt</a:t>
            </a:r>
            <a:endParaRPr lang="en-US" sz="2400" dirty="0"/>
          </a:p>
          <a:p>
            <a:pPr marL="57150" indent="-228600">
              <a:lnSpc>
                <a:spcPct val="90000"/>
              </a:lnSpc>
              <a:spcAft>
                <a:spcPts val="600"/>
              </a:spcAft>
              <a:buFont typeface="Arial" panose="020B0604020202020204" pitchFamily="34" charset="0"/>
              <a:buChar char="•"/>
            </a:pPr>
            <a:r>
              <a:rPr lang="en-US" sz="2400" dirty="0" err="1"/>
              <a:t>Fachanwalt</a:t>
            </a:r>
            <a:r>
              <a:rPr lang="en-US" sz="2400" dirty="0"/>
              <a:t> für </a:t>
            </a:r>
            <a:r>
              <a:rPr lang="en-US" sz="2400" dirty="0" err="1"/>
              <a:t>Medizinrecht</a:t>
            </a:r>
            <a:endParaRPr lang="en-US" sz="2400" dirty="0"/>
          </a:p>
          <a:p>
            <a:pPr marL="57150" indent="-228600">
              <a:lnSpc>
                <a:spcPct val="90000"/>
              </a:lnSpc>
              <a:spcAft>
                <a:spcPts val="600"/>
              </a:spcAft>
              <a:buFont typeface="Arial" panose="020B0604020202020204" pitchFamily="34" charset="0"/>
              <a:buChar char="•"/>
            </a:pPr>
            <a:r>
              <a:rPr lang="en-US" sz="2400" dirty="0" err="1"/>
              <a:t>Fachanwalt</a:t>
            </a:r>
            <a:r>
              <a:rPr lang="en-US" sz="2400" dirty="0"/>
              <a:t> für </a:t>
            </a:r>
            <a:r>
              <a:rPr lang="en-US" sz="2400" dirty="0" err="1"/>
              <a:t>Arbeitsrecht</a:t>
            </a:r>
            <a:endParaRPr lang="en-US" sz="2400" dirty="0"/>
          </a:p>
          <a:p>
            <a:pPr marL="57150" indent="-228600">
              <a:lnSpc>
                <a:spcPct val="90000"/>
              </a:lnSpc>
              <a:spcAft>
                <a:spcPts val="600"/>
              </a:spcAft>
              <a:buFont typeface="Arial" panose="020B0604020202020204" pitchFamily="34" charset="0"/>
              <a:buChar char="•"/>
            </a:pPr>
            <a:endParaRPr lang="en-US" sz="2400" dirty="0"/>
          </a:p>
          <a:p>
            <a:pPr marL="57150" indent="-228600">
              <a:lnSpc>
                <a:spcPct val="90000"/>
              </a:lnSpc>
              <a:spcAft>
                <a:spcPts val="600"/>
              </a:spcAft>
              <a:buFont typeface="Arial" panose="020B0604020202020204" pitchFamily="34" charset="0"/>
              <a:buChar char="•"/>
            </a:pPr>
            <a:r>
              <a:rPr lang="en-US" sz="2400" dirty="0">
                <a:hlinkClick r:id="rId3">
                  <a:extLst>
                    <a:ext uri="{A12FA001-AC4F-418D-AE19-62706E023703}">
                      <ahyp:hlinkClr xmlns:ahyp="http://schemas.microsoft.com/office/drawing/2018/hyperlinkcolor" val="tx"/>
                    </a:ext>
                  </a:extLst>
                </a:hlinkClick>
              </a:rPr>
              <a:t>www.rechtsinformer.de</a:t>
            </a:r>
            <a:endParaRPr lang="en-US" sz="2400" dirty="0"/>
          </a:p>
          <a:p>
            <a:pPr indent="-228600">
              <a:lnSpc>
                <a:spcPct val="90000"/>
              </a:lnSpc>
              <a:spcAft>
                <a:spcPts val="600"/>
              </a:spcAft>
              <a:buFont typeface="Arial" panose="020B0604020202020204" pitchFamily="34" charset="0"/>
              <a:buChar char="•"/>
            </a:pPr>
            <a:r>
              <a:rPr lang="en-US" sz="2400" dirty="0"/>
              <a:t>laue-ogal@rechtsinformer.de</a:t>
            </a:r>
          </a:p>
        </p:txBody>
      </p:sp>
      <p:pic>
        <p:nvPicPr>
          <p:cNvPr id="2" name="Grafik 1">
            <a:extLst>
              <a:ext uri="{FF2B5EF4-FFF2-40B4-BE49-F238E27FC236}">
                <a16:creationId xmlns:a16="http://schemas.microsoft.com/office/drawing/2014/main" id="{8878DD00-A103-9635-5B98-2F6C09BCE340}"/>
              </a:ext>
            </a:extLst>
          </p:cNvPr>
          <p:cNvPicPr>
            <a:picLocks noChangeAspect="1"/>
          </p:cNvPicPr>
          <p:nvPr/>
        </p:nvPicPr>
        <p:blipFill>
          <a:blip r:embed="rId4"/>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32605782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nhaltsplatzhalter 3">
            <a:extLst>
              <a:ext uri="{FF2B5EF4-FFF2-40B4-BE49-F238E27FC236}">
                <a16:creationId xmlns:a16="http://schemas.microsoft.com/office/drawing/2014/main" id="{F80F142D-C419-84FB-112F-C477187AD61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48" r="224" b="1"/>
          <a:stretch/>
        </p:blipFill>
        <p:spPr>
          <a:xfrm>
            <a:off x="0" y="0"/>
            <a:ext cx="12191979" cy="6858000"/>
          </a:xfrm>
          <a:prstGeom prst="rect">
            <a:avLst/>
          </a:prstGeom>
        </p:spPr>
      </p:pic>
      <p:pic>
        <p:nvPicPr>
          <p:cNvPr id="6" name="Grafik 5">
            <a:extLst>
              <a:ext uri="{FF2B5EF4-FFF2-40B4-BE49-F238E27FC236}">
                <a16:creationId xmlns:a16="http://schemas.microsoft.com/office/drawing/2014/main" id="{AD4FBBCF-8D6A-DBC3-91F2-4F4DDA694A51}"/>
              </a:ext>
            </a:extLst>
          </p:cNvPr>
          <p:cNvPicPr>
            <a:picLocks noChangeAspect="1"/>
          </p:cNvPicPr>
          <p:nvPr/>
        </p:nvPicPr>
        <p:blipFill>
          <a:blip r:embed="rId3"/>
          <a:stretch>
            <a:fillRect/>
          </a:stretch>
        </p:blipFill>
        <p:spPr>
          <a:xfrm>
            <a:off x="9823717" y="0"/>
            <a:ext cx="2366759" cy="2407920"/>
          </a:xfrm>
          <a:prstGeom prst="rect">
            <a:avLst/>
          </a:prstGeom>
        </p:spPr>
      </p:pic>
      <mc:AlternateContent xmlns:mc="http://schemas.openxmlformats.org/markup-compatibility/2006">
        <mc:Choice xmlns:am3d="http://schemas.microsoft.com/office/drawing/2017/model3d" Requires="am3d">
          <p:graphicFrame>
            <p:nvGraphicFramePr>
              <p:cNvPr id="2" name="3D-Modell 1" descr="Origami-Fuchs">
                <a:extLst>
                  <a:ext uri="{FF2B5EF4-FFF2-40B4-BE49-F238E27FC236}">
                    <a16:creationId xmlns:a16="http://schemas.microsoft.com/office/drawing/2014/main" id="{B2D1D7DE-85C8-5492-787E-1BC49AE943C6}"/>
                  </a:ext>
                </a:extLst>
              </p:cNvPr>
              <p:cNvGraphicFramePr>
                <a:graphicFrameLocks noChangeAspect="1"/>
              </p:cNvGraphicFramePr>
              <p:nvPr>
                <p:extLst>
                  <p:ext uri="{D42A27DB-BD31-4B8C-83A1-F6EECF244321}">
                    <p14:modId xmlns:p14="http://schemas.microsoft.com/office/powerpoint/2010/main" val="596222857"/>
                  </p:ext>
                </p:extLst>
              </p:nvPr>
            </p:nvGraphicFramePr>
            <p:xfrm>
              <a:off x="10440700" y="5170674"/>
              <a:ext cx="1132792" cy="1556917"/>
            </p:xfrm>
            <a:graphic>
              <a:graphicData uri="http://schemas.microsoft.com/office/drawing/2017/model3d">
                <am3d:model3d r:embed="rId4">
                  <am3d:spPr>
                    <a:xfrm>
                      <a:off x="0" y="0"/>
                      <a:ext cx="1132792" cy="1556917"/>
                    </a:xfrm>
                    <a:prstGeom prst="rect">
                      <a:avLst/>
                    </a:prstGeom>
                  </am3d:spPr>
                  <am3d:camera>
                    <am3d:pos x="0" y="0" z="64870658"/>
                    <am3d:up dx="0" dy="36000000" dz="0"/>
                    <am3d:lookAt x="0" y="0" z="0"/>
                    <am3d:perspective fov="2700000"/>
                  </am3d:camera>
                  <am3d:trans>
                    <am3d:meterPerModelUnit n="3604881" d="1000000"/>
                    <am3d:preTrans dx="-145308" dy="-17901982" dz="-3618601"/>
                    <am3d:scale>
                      <am3d:sx n="1000000" d="1000000"/>
                      <am3d:sy n="1000000" d="1000000"/>
                      <am3d:sz n="1000000" d="1000000"/>
                    </am3d:scale>
                    <am3d:rot ax="-367915" ay="-893962" az="94942"/>
                    <am3d:postTrans dx="0" dy="0" dz="0"/>
                  </am3d:trans>
                  <am3d:raster rName="Office3DRenderer" rVer="16.0.8326">
                    <am3d:blip r:embed="rId5"/>
                  </am3d:raster>
                  <am3d:objViewport viewportSz="19649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Modell 1" descr="Origami-Fuchs">
                <a:extLst>
                  <a:ext uri="{FF2B5EF4-FFF2-40B4-BE49-F238E27FC236}">
                    <a16:creationId xmlns:a16="http://schemas.microsoft.com/office/drawing/2014/main" id="{B2D1D7DE-85C8-5492-787E-1BC49AE943C6}"/>
                  </a:ext>
                </a:extLst>
              </p:cNvPr>
              <p:cNvPicPr>
                <a:picLocks noGrp="1" noRot="1" noChangeAspect="1" noMove="1" noResize="1" noEditPoints="1" noAdjustHandles="1" noChangeArrowheads="1" noChangeShapeType="1" noCrop="1"/>
              </p:cNvPicPr>
              <p:nvPr/>
            </p:nvPicPr>
            <p:blipFill>
              <a:blip r:embed="rId5"/>
              <a:stretch>
                <a:fillRect/>
              </a:stretch>
            </p:blipFill>
            <p:spPr>
              <a:xfrm>
                <a:off x="10440700" y="5170674"/>
                <a:ext cx="1132792" cy="1556917"/>
              </a:xfrm>
              <a:prstGeom prst="rect">
                <a:avLst/>
              </a:prstGeom>
            </p:spPr>
          </p:pic>
        </mc:Fallback>
      </mc:AlternateContent>
    </p:spTree>
    <p:extLst>
      <p:ext uri="{BB962C8B-B14F-4D97-AF65-F5344CB8AC3E}">
        <p14:creationId xmlns:p14="http://schemas.microsoft.com/office/powerpoint/2010/main" val="16817851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29409B7-A0C4-9D42-B63A-B1AB4DB83C03}"/>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Die Streitfrage</a:t>
            </a:r>
          </a:p>
        </p:txBody>
      </p:sp>
      <p:sp>
        <p:nvSpPr>
          <p:cNvPr id="46" name="Inhaltsplatzhalter 2">
            <a:extLst>
              <a:ext uri="{FF2B5EF4-FFF2-40B4-BE49-F238E27FC236}">
                <a16:creationId xmlns:a16="http://schemas.microsoft.com/office/drawing/2014/main" id="{E23AF1A9-FB3B-9444-86A8-4C4BCFF6D4AF}"/>
              </a:ext>
            </a:extLst>
          </p:cNvPr>
          <p:cNvSpPr>
            <a:spLocks noGrp="1"/>
          </p:cNvSpPr>
          <p:nvPr>
            <p:ph idx="1"/>
          </p:nvPr>
        </p:nvSpPr>
        <p:spPr>
          <a:xfrm>
            <a:off x="1371599" y="2097742"/>
            <a:ext cx="9724031" cy="4465720"/>
          </a:xfrm>
        </p:spPr>
        <p:txBody>
          <a:bodyPr anchor="ctr">
            <a:normAutofit/>
          </a:bodyPr>
          <a:lstStyle/>
          <a:p>
            <a:pPr marL="0" indent="0">
              <a:buNone/>
            </a:pPr>
            <a:r>
              <a:rPr lang="de-DE" altLang="de-DE" sz="3100" dirty="0"/>
              <a:t>Wer ist richtige/r Beklagte/r in Arzthaftungsfällen nach Arbeitsunfällen?</a:t>
            </a:r>
          </a:p>
          <a:p>
            <a:pPr marL="0" indent="0">
              <a:buNone/>
            </a:pPr>
            <a:r>
              <a:rPr lang="de-DE" altLang="de-DE" sz="3100" dirty="0"/>
              <a:t>Grundsatz: </a:t>
            </a:r>
          </a:p>
          <a:p>
            <a:pPr marL="0" indent="0">
              <a:buNone/>
            </a:pPr>
            <a:r>
              <a:rPr lang="de-DE" altLang="de-DE" sz="3100" dirty="0"/>
              <a:t>Für Fehler bei der initialen Erstversorgung haftet die Berufsgenossenschaft, soweit der Durchgangsarzt ein öffentliches Amt ausübt.</a:t>
            </a:r>
          </a:p>
          <a:p>
            <a:pPr marL="0" indent="0">
              <a:buNone/>
            </a:pPr>
            <a:r>
              <a:rPr lang="de-DE" altLang="de-DE" sz="3100" dirty="0"/>
              <a:t> </a:t>
            </a:r>
          </a:p>
        </p:txBody>
      </p:sp>
      <p:sp>
        <p:nvSpPr>
          <p:cNvPr id="4" name="Foliennummernplatzhalter 3"/>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3</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E21DEF90-9021-9D92-19BC-7DEC3408F0E0}"/>
              </a:ext>
            </a:extLst>
          </p:cNvPr>
          <p:cNvPicPr>
            <a:picLocks noChangeAspect="1"/>
          </p:cNvPicPr>
          <p:nvPr/>
        </p:nvPicPr>
        <p:blipFill>
          <a:blip r:embed="rId2"/>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19625855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544DD9-89D0-860F-21BB-7B9EEB8BCE8F}"/>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5AB70314-F64B-0A11-D8D8-55BAD1543F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4712270-886E-E3A5-7D74-9B69451276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EFA859C-9A35-DBB7-CD7C-367957487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69ED134-0161-B82D-5939-19CBB6CFA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BEFA97-65E6-CEDD-F5F9-622AE3109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50264B6-BA68-5DB5-A1C6-A0328DE0B30A}"/>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Beispielfall</a:t>
            </a:r>
          </a:p>
        </p:txBody>
      </p:sp>
      <p:sp>
        <p:nvSpPr>
          <p:cNvPr id="46" name="Inhaltsplatzhalter 2">
            <a:extLst>
              <a:ext uri="{FF2B5EF4-FFF2-40B4-BE49-F238E27FC236}">
                <a16:creationId xmlns:a16="http://schemas.microsoft.com/office/drawing/2014/main" id="{AB7225B8-365E-A3B4-98E1-A63AEC5C32E6}"/>
              </a:ext>
            </a:extLst>
          </p:cNvPr>
          <p:cNvSpPr>
            <a:spLocks noGrp="1"/>
          </p:cNvSpPr>
          <p:nvPr>
            <p:ph idx="1"/>
          </p:nvPr>
        </p:nvSpPr>
        <p:spPr>
          <a:xfrm>
            <a:off x="1371599" y="2097742"/>
            <a:ext cx="9724031" cy="4465720"/>
          </a:xfrm>
        </p:spPr>
        <p:txBody>
          <a:bodyPr anchor="ctr">
            <a:normAutofit fontScale="40000" lnSpcReduction="20000"/>
          </a:bodyPr>
          <a:lstStyle/>
          <a:p>
            <a:pPr marL="0" indent="0">
              <a:buNone/>
            </a:pPr>
            <a:r>
              <a:rPr lang="de-DE" altLang="de-DE" sz="4000" dirty="0"/>
              <a:t>Dem Kläger (Metallbauer) fällt bei der Arbeit auf einer Baustelle ein Stahlträger auf das rechte Bein. Er wird per RTW in eine Klinik gebracht (Unfalltag 22.04.2020).</a:t>
            </a:r>
          </a:p>
          <a:p>
            <a:pPr marL="0" indent="0">
              <a:buNone/>
            </a:pPr>
            <a:r>
              <a:rPr lang="de-DE" altLang="de-DE" sz="4000" dirty="0"/>
              <a:t>Dort erwartet ihn das Team um den D-Arzt. Er wird im Schockraum untersucht, es wird eilig eine Ganzkörper-CT-Aufnahme angefertigt, dann sagt der D-Arzt dem Kläger: „Wir müssen sofort operieren, der Knochen ist durch!“ Es erfolgt sofort die Not-Operation am rechten Oberschenkel. </a:t>
            </a:r>
          </a:p>
          <a:p>
            <a:pPr marL="0" indent="0">
              <a:buNone/>
            </a:pPr>
            <a:r>
              <a:rPr lang="de-DE" altLang="de-DE" sz="3000" dirty="0"/>
              <a:t>[Einträge im D-Arzt-Bericht: </a:t>
            </a:r>
          </a:p>
          <a:p>
            <a:pPr marL="0" indent="0">
              <a:buNone/>
            </a:pPr>
            <a:r>
              <a:rPr lang="de-DE" altLang="de-DE" sz="3000" dirty="0"/>
              <a:t>„... 8 Art der durchgangsärztlichen Erstversorgung: Schockraumprocedere, Labor, Kreuzblut, </a:t>
            </a:r>
            <a:r>
              <a:rPr lang="de-DE" altLang="de-DE" sz="3000" dirty="0" err="1"/>
              <a:t>pVK</a:t>
            </a:r>
            <a:r>
              <a:rPr lang="de-DE" altLang="de-DE" sz="3000" dirty="0"/>
              <a:t>, Anlage einer Vakuumschiene </a:t>
            </a:r>
            <a:r>
              <a:rPr lang="de-DE" altLang="de-DE" sz="3000" dirty="0" err="1"/>
              <a:t>re</a:t>
            </a:r>
            <a:r>
              <a:rPr lang="de-DE" altLang="de-DE" sz="3000" dirty="0"/>
              <a:t>. Oberschenkel, Schiene li. Unterschenkel. FAST ohne Hinweis auf freie Flüssigkeit, CT </a:t>
            </a:r>
            <a:r>
              <a:rPr lang="de-DE" altLang="de-DE" sz="3000" dirty="0" err="1"/>
              <a:t>Polytraumaspirale</a:t>
            </a:r>
            <a:r>
              <a:rPr lang="de-DE" altLang="de-DE" sz="3000" dirty="0"/>
              <a:t>, </a:t>
            </a:r>
            <a:r>
              <a:rPr lang="de-DE" altLang="de-DE" sz="3000" dirty="0" err="1"/>
              <a:t>Notfallop</a:t>
            </a:r>
            <a:r>
              <a:rPr lang="de-DE" altLang="de-DE" sz="3000" dirty="0"/>
              <a:t> Marknagel bei Femurfraktur Labor folgt Procedere: Beachten der Post </a:t>
            </a:r>
            <a:r>
              <a:rPr lang="de-DE" altLang="de-DE" sz="3000" dirty="0" err="1"/>
              <a:t>Op</a:t>
            </a:r>
            <a:r>
              <a:rPr lang="de-DE" altLang="de-DE" sz="3000" dirty="0"/>
              <a:t> Anmeldungen, SST2-3, </a:t>
            </a:r>
            <a:r>
              <a:rPr lang="de-DE" altLang="de-DE" sz="3000" dirty="0" err="1"/>
              <a:t>Certoparin</a:t>
            </a:r>
            <a:r>
              <a:rPr lang="de-DE" altLang="de-DE" sz="3000" dirty="0"/>
              <a:t> 3000IE </a:t>
            </a:r>
            <a:r>
              <a:rPr lang="de-DE" altLang="de-DE" sz="3000" dirty="0" err="1"/>
              <a:t>s.c</a:t>
            </a:r>
            <a:r>
              <a:rPr lang="de-DE" altLang="de-DE" sz="3000" dirty="0"/>
              <a:t> 0-0-1, </a:t>
            </a:r>
            <a:r>
              <a:rPr lang="de-DE" altLang="de-DE" sz="3000" dirty="0" err="1"/>
              <a:t>second</a:t>
            </a:r>
            <a:r>
              <a:rPr lang="de-DE" altLang="de-DE" sz="3000" dirty="0"/>
              <a:t> </a:t>
            </a:r>
            <a:r>
              <a:rPr lang="de-DE" altLang="de-DE" sz="3000" dirty="0" err="1"/>
              <a:t>survey</a:t>
            </a:r>
            <a:endParaRPr lang="de-DE" altLang="de-DE" sz="3000" dirty="0"/>
          </a:p>
          <a:p>
            <a:pPr marL="0" indent="0">
              <a:buNone/>
            </a:pPr>
            <a:r>
              <a:rPr lang="de-DE" altLang="de-DE" sz="3000" dirty="0"/>
              <a:t>(..) 11 Art der Heilbehandlung: Besondere Heilbehandlung Stationär</a:t>
            </a:r>
          </a:p>
          <a:p>
            <a:pPr marL="0" indent="0">
              <a:buNone/>
            </a:pPr>
            <a:r>
              <a:rPr lang="de-DE" altLang="de-DE" sz="3000" dirty="0"/>
              <a:t>(…) 12 Weiterbehandlung erfolgt: durch mich…“]</a:t>
            </a:r>
          </a:p>
          <a:p>
            <a:pPr marL="0" indent="0">
              <a:buNone/>
            </a:pPr>
            <a:r>
              <a:rPr lang="de-DE" altLang="de-DE" sz="4000" dirty="0"/>
              <a:t>Der Kläger wird stationär aufgenommen, zwei Tage später folgt eine OP am linken oberen Sprunggelenk, in dem ebenfalls unfallbedingt die Innenbänder gerissen sind.</a:t>
            </a:r>
          </a:p>
          <a:p>
            <a:pPr marL="0" indent="0">
              <a:buNone/>
            </a:pPr>
            <a:r>
              <a:rPr lang="de-DE" altLang="de-DE" sz="4000" dirty="0"/>
              <a:t>Bei der Oberschenkel-OP wird ein zu langer Marknagel eingesetzt, der den Knochen nicht hinreichend stabilisiert, und der zudem zu lang ist, wodurch das linke Knie immer wieder schmerzhaft anschwillt. </a:t>
            </a:r>
          </a:p>
          <a:p>
            <a:pPr marL="0" indent="0">
              <a:buNone/>
            </a:pPr>
            <a:r>
              <a:rPr lang="de-DE" altLang="de-DE" sz="4000" dirty="0"/>
              <a:t>Der Nagel wird später operativ durch eine Osteosyntheseplatte ersetzt und das Knie mehrfach operativ behandelt, um die chronifizierte Schwellung in den Griff zu bekommen. Es dauert ca. drei Jahre, bis der Kläger halbwegs schmerzfrei ist. Er muss zudem umschulen, weil er nicht mehr als Metallbauer arbeiten kann.</a:t>
            </a:r>
          </a:p>
          <a:p>
            <a:pPr marL="0" indent="0">
              <a:buNone/>
            </a:pPr>
            <a:r>
              <a:rPr lang="de-DE" altLang="de-DE" sz="4000" dirty="0"/>
              <a:t>Haftet die BG oder der D-Arzt persönlich für den Behandlungsfehler?</a:t>
            </a:r>
          </a:p>
          <a:p>
            <a:pPr marL="0" indent="0">
              <a:buNone/>
            </a:pPr>
            <a:endParaRPr lang="de-DE" altLang="de-DE" sz="3100" dirty="0"/>
          </a:p>
        </p:txBody>
      </p:sp>
      <p:sp>
        <p:nvSpPr>
          <p:cNvPr id="4" name="Foliennummernplatzhalter 3">
            <a:extLst>
              <a:ext uri="{FF2B5EF4-FFF2-40B4-BE49-F238E27FC236}">
                <a16:creationId xmlns:a16="http://schemas.microsoft.com/office/drawing/2014/main" id="{A5349332-1D87-4876-58EC-C75A00F688F1}"/>
              </a:ext>
            </a:extLst>
          </p:cNvPr>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4</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E05CDDCC-2BED-2285-08EF-AFFFDEF08D01}"/>
              </a:ext>
            </a:extLst>
          </p:cNvPr>
          <p:cNvPicPr>
            <a:picLocks noChangeAspect="1"/>
          </p:cNvPicPr>
          <p:nvPr/>
        </p:nvPicPr>
        <p:blipFill>
          <a:blip r:embed="rId2"/>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12650594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29409B7-A0C4-9D42-B63A-B1AB4DB83C03}"/>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Die ganz frühe Rechtsprechung</a:t>
            </a:r>
          </a:p>
        </p:txBody>
      </p:sp>
      <p:sp>
        <p:nvSpPr>
          <p:cNvPr id="46" name="Inhaltsplatzhalter 2">
            <a:extLst>
              <a:ext uri="{FF2B5EF4-FFF2-40B4-BE49-F238E27FC236}">
                <a16:creationId xmlns:a16="http://schemas.microsoft.com/office/drawing/2014/main" id="{E23AF1A9-FB3B-9444-86A8-4C4BCFF6D4AF}"/>
              </a:ext>
            </a:extLst>
          </p:cNvPr>
          <p:cNvSpPr>
            <a:spLocks noGrp="1"/>
          </p:cNvSpPr>
          <p:nvPr>
            <p:ph idx="1"/>
          </p:nvPr>
        </p:nvSpPr>
        <p:spPr>
          <a:xfrm>
            <a:off x="1371599" y="2097742"/>
            <a:ext cx="9724031" cy="4465720"/>
          </a:xfrm>
        </p:spPr>
        <p:txBody>
          <a:bodyPr anchor="ctr">
            <a:normAutofit/>
          </a:bodyPr>
          <a:lstStyle/>
          <a:p>
            <a:pPr marL="0" indent="0">
              <a:buNone/>
            </a:pPr>
            <a:r>
              <a:rPr lang="de-DE" altLang="de-DE" sz="3200" dirty="0"/>
              <a:t>BGH, Urteil vom </a:t>
            </a:r>
            <a:r>
              <a:rPr lang="pl-PL" sz="3200" i="0" dirty="0">
                <a:solidFill>
                  <a:srgbClr val="333333"/>
                </a:solidFill>
                <a:effectLst/>
              </a:rPr>
              <a:t>09.12.1974 - III ZR 131/72</a:t>
            </a:r>
            <a:r>
              <a:rPr lang="de-DE" sz="3200" i="0" dirty="0">
                <a:solidFill>
                  <a:srgbClr val="141414"/>
                </a:solidFill>
                <a:effectLst/>
                <a:highlight>
                  <a:srgbClr val="FFFFFF"/>
                </a:highlight>
              </a:rPr>
              <a:t> </a:t>
            </a:r>
          </a:p>
          <a:p>
            <a:pPr marL="0" indent="0">
              <a:buNone/>
            </a:pPr>
            <a:r>
              <a:rPr lang="de-DE" dirty="0">
                <a:solidFill>
                  <a:srgbClr val="141414"/>
                </a:solidFill>
                <a:highlight>
                  <a:srgbClr val="FFFFFF"/>
                </a:highlight>
              </a:rPr>
              <a:t>[</a:t>
            </a:r>
            <a:r>
              <a:rPr lang="de-DE" i="0" dirty="0">
                <a:solidFill>
                  <a:srgbClr val="141414"/>
                </a:solidFill>
                <a:effectLst/>
                <a:highlight>
                  <a:srgbClr val="FFFFFF"/>
                </a:highlight>
              </a:rPr>
              <a:t>BGHZ 63, </a:t>
            </a:r>
            <a:r>
              <a:rPr lang="de-DE" i="0" u="sng" dirty="0">
                <a:solidFill>
                  <a:srgbClr val="141414"/>
                </a:solidFill>
                <a:effectLst/>
                <a:highlight>
                  <a:srgbClr val="FFFFFF"/>
                </a:highlight>
                <a:hlinkClick r:id="rId2"/>
              </a:rPr>
              <a:t>265</a:t>
            </a:r>
            <a:r>
              <a:rPr lang="de-DE" i="0" dirty="0">
                <a:solidFill>
                  <a:srgbClr val="141414"/>
                </a:solidFill>
                <a:effectLst/>
                <a:highlight>
                  <a:srgbClr val="FFFFFF"/>
                </a:highlight>
              </a:rPr>
              <a:t> = NJW 1975, </a:t>
            </a:r>
            <a:r>
              <a:rPr lang="de-DE" i="0" u="sng" dirty="0">
                <a:solidFill>
                  <a:srgbClr val="141414"/>
                </a:solidFill>
                <a:effectLst/>
                <a:highlight>
                  <a:srgbClr val="FFFFFF"/>
                </a:highlight>
                <a:hlinkClick r:id="rId3"/>
              </a:rPr>
              <a:t>589</a:t>
            </a:r>
            <a:r>
              <a:rPr lang="de-DE" i="0" u="sng" dirty="0">
                <a:solidFill>
                  <a:srgbClr val="141414"/>
                </a:solidFill>
                <a:effectLst/>
                <a:highlight>
                  <a:srgbClr val="FFFFFF"/>
                </a:highlight>
              </a:rPr>
              <a:t>]</a:t>
            </a:r>
            <a:endParaRPr lang="de-DE" i="0" dirty="0">
              <a:solidFill>
                <a:srgbClr val="333333"/>
              </a:solidFill>
              <a:effectLst/>
            </a:endParaRPr>
          </a:p>
          <a:p>
            <a:pPr marL="0" indent="0" rtl="0">
              <a:buNone/>
            </a:pPr>
            <a:r>
              <a:rPr lang="de-DE" sz="2400" dirty="0">
                <a:effectLst/>
                <a:highlight>
                  <a:srgbClr val="FFFFFF"/>
                </a:highlight>
              </a:rPr>
              <a:t>Amtlicher Leitsatz:</a:t>
            </a:r>
          </a:p>
          <a:p>
            <a:pPr marL="0" indent="0" rtl="0">
              <a:buNone/>
            </a:pPr>
            <a:r>
              <a:rPr lang="de-DE" sz="2400" dirty="0">
                <a:effectLst/>
                <a:highlight>
                  <a:srgbClr val="FFFFFF"/>
                </a:highlight>
              </a:rPr>
              <a:t>Ein von einer Berufsgenossenschaft bestellter Durch­gangsarzt handelt bei der ärztlichen Erstversorgung eines Unfallverletzten nicht in Ausübung eines öffentlichen Amtes.</a:t>
            </a:r>
          </a:p>
          <a:p>
            <a:pPr marL="0" indent="0">
              <a:buNone/>
            </a:pPr>
            <a:endParaRPr lang="de-DE" altLang="de-DE" sz="3200" dirty="0"/>
          </a:p>
        </p:txBody>
      </p:sp>
      <p:sp>
        <p:nvSpPr>
          <p:cNvPr id="4" name="Foliennummernplatzhalter 3"/>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5</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E21DEF90-9021-9D92-19BC-7DEC3408F0E0}"/>
              </a:ext>
            </a:extLst>
          </p:cNvPr>
          <p:cNvPicPr>
            <a:picLocks noChangeAspect="1"/>
          </p:cNvPicPr>
          <p:nvPr/>
        </p:nvPicPr>
        <p:blipFill>
          <a:blip r:embed="rId4"/>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8236335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29409B7-A0C4-9D42-B63A-B1AB4DB83C03}"/>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Die frühere Rechtsprechung</a:t>
            </a:r>
          </a:p>
        </p:txBody>
      </p:sp>
      <p:sp>
        <p:nvSpPr>
          <p:cNvPr id="46" name="Inhaltsplatzhalter 2">
            <a:extLst>
              <a:ext uri="{FF2B5EF4-FFF2-40B4-BE49-F238E27FC236}">
                <a16:creationId xmlns:a16="http://schemas.microsoft.com/office/drawing/2014/main" id="{E23AF1A9-FB3B-9444-86A8-4C4BCFF6D4AF}"/>
              </a:ext>
            </a:extLst>
          </p:cNvPr>
          <p:cNvSpPr>
            <a:spLocks noGrp="1"/>
          </p:cNvSpPr>
          <p:nvPr>
            <p:ph idx="1"/>
          </p:nvPr>
        </p:nvSpPr>
        <p:spPr>
          <a:xfrm>
            <a:off x="1371599" y="2097742"/>
            <a:ext cx="9724031" cy="4465720"/>
          </a:xfrm>
        </p:spPr>
        <p:txBody>
          <a:bodyPr anchor="ctr">
            <a:normAutofit/>
          </a:bodyPr>
          <a:lstStyle/>
          <a:p>
            <a:pPr marL="0" indent="0">
              <a:buNone/>
            </a:pPr>
            <a:r>
              <a:rPr lang="de-DE" sz="3200" dirty="0"/>
              <a:t>BGH, Urteil vom 9. Dezember 2008 - VI ZR 277/07</a:t>
            </a:r>
          </a:p>
          <a:p>
            <a:pPr marL="0" indent="0">
              <a:buNone/>
            </a:pPr>
            <a:r>
              <a:rPr lang="de-DE" sz="2400" dirty="0"/>
              <a:t>Ein zum Heilbehandlungsarzt der Berufsgenossenschaften bestellter Arzt darf nur bei den in § 35 des Vertrags Ärzte/Unfallversicherungsträger 2001 im Einzelnen aufgeführten Verletzungen über die Einleitung der besonderen berufsgenossenschaftlichen Heilbehandlung entscheiden. </a:t>
            </a:r>
            <a:endParaRPr lang="de-DE" altLang="de-DE" sz="2400" dirty="0"/>
          </a:p>
        </p:txBody>
      </p:sp>
      <p:sp>
        <p:nvSpPr>
          <p:cNvPr id="4" name="Foliennummernplatzhalter 3"/>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6</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E21DEF90-9021-9D92-19BC-7DEC3408F0E0}"/>
              </a:ext>
            </a:extLst>
          </p:cNvPr>
          <p:cNvPicPr>
            <a:picLocks noChangeAspect="1"/>
          </p:cNvPicPr>
          <p:nvPr/>
        </p:nvPicPr>
        <p:blipFill>
          <a:blip r:embed="rId2"/>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24126872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29409B7-A0C4-9D42-B63A-B1AB4DB83C03}"/>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Die aktuellere Rechtsprechung I</a:t>
            </a:r>
          </a:p>
        </p:txBody>
      </p:sp>
      <p:sp>
        <p:nvSpPr>
          <p:cNvPr id="46" name="Inhaltsplatzhalter 2">
            <a:extLst>
              <a:ext uri="{FF2B5EF4-FFF2-40B4-BE49-F238E27FC236}">
                <a16:creationId xmlns:a16="http://schemas.microsoft.com/office/drawing/2014/main" id="{E23AF1A9-FB3B-9444-86A8-4C4BCFF6D4AF}"/>
              </a:ext>
            </a:extLst>
          </p:cNvPr>
          <p:cNvSpPr>
            <a:spLocks noGrp="1"/>
          </p:cNvSpPr>
          <p:nvPr>
            <p:ph idx="1"/>
          </p:nvPr>
        </p:nvSpPr>
        <p:spPr>
          <a:xfrm>
            <a:off x="1371599" y="2097741"/>
            <a:ext cx="9724031" cy="4663303"/>
          </a:xfrm>
        </p:spPr>
        <p:txBody>
          <a:bodyPr anchor="ctr">
            <a:normAutofit/>
          </a:bodyPr>
          <a:lstStyle/>
          <a:p>
            <a:pPr marL="0" indent="0">
              <a:buNone/>
            </a:pPr>
            <a:r>
              <a:rPr lang="de-DE" altLang="de-DE" sz="3200" dirty="0"/>
              <a:t>BGH, Urteil vom </a:t>
            </a:r>
            <a:r>
              <a:rPr lang="de-DE" sz="3200" b="0" i="0" dirty="0">
                <a:solidFill>
                  <a:srgbClr val="000000"/>
                </a:solidFill>
                <a:effectLst/>
                <a:highlight>
                  <a:srgbClr val="FFFFFF"/>
                </a:highlight>
              </a:rPr>
              <a:t>29.11.2016 – VI ZR 208/15</a:t>
            </a:r>
            <a:r>
              <a:rPr lang="de-DE" altLang="de-DE" sz="3200" dirty="0"/>
              <a:t> </a:t>
            </a:r>
          </a:p>
          <a:p>
            <a:pPr algn="l"/>
            <a:r>
              <a:rPr lang="de-DE" sz="2000" i="0" dirty="0">
                <a:solidFill>
                  <a:srgbClr val="141414"/>
                </a:solidFill>
                <a:effectLst/>
                <a:highlight>
                  <a:srgbClr val="FFFFFF"/>
                </a:highlight>
              </a:rPr>
              <a:t>1. Wegen des regelmäßig gegebenen inneren Zusammenhangs der Diagnosestellung und der sie vorbereitenden Maßnahmen mit der Entscheidung über die richtige </a:t>
            </a:r>
            <a:r>
              <a:rPr lang="de-DE" sz="2000" i="0" dirty="0" err="1">
                <a:solidFill>
                  <a:srgbClr val="141414"/>
                </a:solidFill>
                <a:effectLst/>
                <a:highlight>
                  <a:srgbClr val="FFFFFF"/>
                </a:highlight>
              </a:rPr>
              <a:t>Heilbehand-lung</a:t>
            </a:r>
            <a:r>
              <a:rPr lang="de-DE" sz="2000" i="0" dirty="0">
                <a:solidFill>
                  <a:srgbClr val="141414"/>
                </a:solidFill>
                <a:effectLst/>
                <a:highlight>
                  <a:srgbClr val="FFFFFF"/>
                </a:highlight>
              </a:rPr>
              <a:t> sind jene Maßnahmen ebenfalls der öffentlich-rechtlichen Aufgabe des Durchgangs-arztes zuzuordnen mit der Folge, dass die Unfallversicherungsträger für etwaige Fehler in diesem Bereich haften (Aufgabe der Rechtsprechung zur „doppelten Zielrichtung“, vgl. Senat, BGHZ 179, </a:t>
            </a:r>
            <a:r>
              <a:rPr lang="de-DE" sz="2000" i="0" u="sng" dirty="0">
                <a:solidFill>
                  <a:srgbClr val="141414"/>
                </a:solidFill>
                <a:effectLst/>
                <a:highlight>
                  <a:srgbClr val="FFFFFF"/>
                </a:highlight>
                <a:hlinkClick r:id="rId2"/>
              </a:rPr>
              <a:t>115</a:t>
            </a:r>
            <a:r>
              <a:rPr lang="de-DE" sz="2000" i="0" dirty="0">
                <a:solidFill>
                  <a:srgbClr val="141414"/>
                </a:solidFill>
                <a:effectLst/>
                <a:highlight>
                  <a:srgbClr val="FFFFFF"/>
                </a:highlight>
              </a:rPr>
              <a:t> = NJW 2009, </a:t>
            </a:r>
            <a:r>
              <a:rPr lang="de-DE" sz="2000" i="0" u="sng" dirty="0">
                <a:solidFill>
                  <a:srgbClr val="141414"/>
                </a:solidFill>
                <a:effectLst/>
                <a:highlight>
                  <a:srgbClr val="FFFFFF"/>
                </a:highlight>
                <a:hlinkClick r:id="rId3"/>
              </a:rPr>
              <a:t>993</a:t>
            </a:r>
            <a:r>
              <a:rPr lang="de-DE" sz="2000" i="0" dirty="0">
                <a:solidFill>
                  <a:srgbClr val="141414"/>
                </a:solidFill>
                <a:effectLst/>
                <a:highlight>
                  <a:srgbClr val="FFFFFF"/>
                </a:highlight>
              </a:rPr>
              <a:t> </a:t>
            </a:r>
            <a:r>
              <a:rPr lang="de-DE" sz="2000" i="0" dirty="0" err="1">
                <a:solidFill>
                  <a:srgbClr val="141414"/>
                </a:solidFill>
                <a:effectLst/>
                <a:highlight>
                  <a:srgbClr val="FFFFFF"/>
                </a:highlight>
              </a:rPr>
              <a:t>Rn</a:t>
            </a:r>
            <a:r>
              <a:rPr lang="de-DE" sz="2000" i="0" dirty="0">
                <a:solidFill>
                  <a:srgbClr val="141414"/>
                </a:solidFill>
                <a:effectLst/>
                <a:highlight>
                  <a:srgbClr val="FFFFFF"/>
                </a:highlight>
              </a:rPr>
              <a:t>. </a:t>
            </a:r>
            <a:r>
              <a:rPr lang="de-DE" sz="2000" i="0" u="sng" dirty="0">
                <a:solidFill>
                  <a:srgbClr val="141414"/>
                </a:solidFill>
                <a:effectLst/>
                <a:highlight>
                  <a:srgbClr val="FFFFFF"/>
                </a:highlight>
                <a:hlinkClick r:id="rId4"/>
              </a:rPr>
              <a:t>23</a:t>
            </a:r>
            <a:r>
              <a:rPr lang="de-DE" sz="2000" i="0" dirty="0">
                <a:solidFill>
                  <a:srgbClr val="141414"/>
                </a:solidFill>
                <a:effectLst/>
                <a:highlight>
                  <a:srgbClr val="FFFFFF"/>
                </a:highlight>
              </a:rPr>
              <a:t>; BGHZ 63, </a:t>
            </a:r>
            <a:r>
              <a:rPr lang="de-DE" sz="2000" i="0" u="sng" dirty="0">
                <a:solidFill>
                  <a:srgbClr val="141414"/>
                </a:solidFill>
                <a:effectLst/>
                <a:highlight>
                  <a:srgbClr val="FFFFFF"/>
                </a:highlight>
                <a:hlinkClick r:id="rId5"/>
              </a:rPr>
              <a:t>265</a:t>
            </a:r>
            <a:r>
              <a:rPr lang="de-DE" sz="2000" i="0" dirty="0">
                <a:solidFill>
                  <a:srgbClr val="141414"/>
                </a:solidFill>
                <a:effectLst/>
                <a:highlight>
                  <a:srgbClr val="FFFFFF"/>
                </a:highlight>
              </a:rPr>
              <a:t> [</a:t>
            </a:r>
            <a:r>
              <a:rPr lang="de-DE" sz="2000" i="0" u="sng" dirty="0">
                <a:solidFill>
                  <a:srgbClr val="141414"/>
                </a:solidFill>
                <a:effectLst/>
                <a:highlight>
                  <a:srgbClr val="FFFFFF"/>
                </a:highlight>
                <a:hlinkClick r:id="rId6"/>
              </a:rPr>
              <a:t>273</a:t>
            </a:r>
            <a:r>
              <a:rPr lang="de-DE" sz="2000" i="0" dirty="0">
                <a:solidFill>
                  <a:srgbClr val="141414"/>
                </a:solidFill>
                <a:effectLst/>
                <a:highlight>
                  <a:srgbClr val="FFFFFF"/>
                </a:highlight>
              </a:rPr>
              <a:t> f.] = NJW 1975, </a:t>
            </a:r>
            <a:r>
              <a:rPr lang="de-DE" sz="2000" i="0" u="sng" dirty="0">
                <a:solidFill>
                  <a:srgbClr val="141414"/>
                </a:solidFill>
                <a:effectLst/>
                <a:highlight>
                  <a:srgbClr val="FFFFFF"/>
                </a:highlight>
                <a:hlinkClick r:id="rId7"/>
              </a:rPr>
              <a:t>589</a:t>
            </a:r>
            <a:r>
              <a:rPr lang="de-DE" sz="2000" i="0" dirty="0">
                <a:solidFill>
                  <a:srgbClr val="141414"/>
                </a:solidFill>
                <a:effectLst/>
                <a:highlight>
                  <a:srgbClr val="FFFFFF"/>
                </a:highlight>
              </a:rPr>
              <a:t>).</a:t>
            </a:r>
          </a:p>
          <a:p>
            <a:pPr algn="l"/>
            <a:r>
              <a:rPr lang="de-DE" sz="2000" i="0" dirty="0">
                <a:solidFill>
                  <a:srgbClr val="141414"/>
                </a:solidFill>
                <a:effectLst/>
                <a:highlight>
                  <a:srgbClr val="FFFFFF"/>
                </a:highlight>
              </a:rPr>
              <a:t>2. Eine Erstversorgung durch den Durchgangsarzt ist ebenfalls der Ausübung eines öffentlichen Amtes zuzurechnen mit der Folge, dass die Unfallversicherungsträger für etwaige Fehler in diesem Bereich haften (Aufgabe von BGHZ 63, </a:t>
            </a:r>
            <a:r>
              <a:rPr lang="de-DE" sz="2000" i="0" u="sng" dirty="0">
                <a:solidFill>
                  <a:srgbClr val="141414"/>
                </a:solidFill>
                <a:effectLst/>
                <a:highlight>
                  <a:srgbClr val="FFFFFF"/>
                </a:highlight>
                <a:hlinkClick r:id="rId5"/>
              </a:rPr>
              <a:t>265</a:t>
            </a:r>
            <a:r>
              <a:rPr lang="de-DE" sz="2000" i="0" dirty="0">
                <a:solidFill>
                  <a:srgbClr val="141414"/>
                </a:solidFill>
                <a:effectLst/>
                <a:highlight>
                  <a:srgbClr val="FFFFFF"/>
                </a:highlight>
              </a:rPr>
              <a:t> = NJW 1975, </a:t>
            </a:r>
            <a:r>
              <a:rPr lang="de-DE" sz="2000" i="0" u="sng" dirty="0">
                <a:solidFill>
                  <a:srgbClr val="141414"/>
                </a:solidFill>
                <a:effectLst/>
                <a:highlight>
                  <a:srgbClr val="FFFFFF"/>
                </a:highlight>
                <a:hlinkClick r:id="rId7"/>
              </a:rPr>
              <a:t>589</a:t>
            </a:r>
            <a:r>
              <a:rPr lang="de-DE" sz="2000" i="0" dirty="0">
                <a:solidFill>
                  <a:srgbClr val="141414"/>
                </a:solidFill>
                <a:effectLst/>
                <a:highlight>
                  <a:srgbClr val="FFFFFF"/>
                </a:highlight>
              </a:rPr>
              <a:t>).</a:t>
            </a:r>
          </a:p>
          <a:p>
            <a:pPr algn="l"/>
            <a:r>
              <a:rPr lang="de-DE" sz="2000" i="0" dirty="0">
                <a:solidFill>
                  <a:srgbClr val="141414"/>
                </a:solidFill>
                <a:effectLst/>
                <a:highlight>
                  <a:srgbClr val="FFFFFF"/>
                </a:highlight>
              </a:rPr>
              <a:t>3. Bei der Bestimmung der Passivlegitimation ist regelmäßig auf den Durchgangsarzt-bericht abzustellen, in dem der Durchgangsarzt selbst die „Art der Erstversorgung (durch den D-Arzt)“ dokumentiert.</a:t>
            </a:r>
          </a:p>
          <a:p>
            <a:pPr marL="0" indent="0">
              <a:buNone/>
            </a:pPr>
            <a:endParaRPr lang="de-DE" altLang="de-DE" sz="3200" dirty="0"/>
          </a:p>
        </p:txBody>
      </p:sp>
      <p:sp>
        <p:nvSpPr>
          <p:cNvPr id="4" name="Foliennummernplatzhalter 3"/>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7</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E21DEF90-9021-9D92-19BC-7DEC3408F0E0}"/>
              </a:ext>
            </a:extLst>
          </p:cNvPr>
          <p:cNvPicPr>
            <a:picLocks noChangeAspect="1"/>
          </p:cNvPicPr>
          <p:nvPr/>
        </p:nvPicPr>
        <p:blipFill>
          <a:blip r:embed="rId8"/>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42415255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633CE4-30D9-133A-BA13-CF164A8BDB54}"/>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1BCF231-2091-226E-B0DD-3BDA509F7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F939CF9-030B-BD0D-0A99-69BF5C337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5731ADA-DA38-CCDD-1907-78915A6A4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A5D9377-ACB4-4DFA-C68C-E679AC8DD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B23DFDA-284B-825B-08AC-CDECDF883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43D2B74-77EE-1474-700B-09C8042A7C4F}"/>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Die aktuellere Rechtsprechung II</a:t>
            </a:r>
          </a:p>
        </p:txBody>
      </p:sp>
      <p:sp>
        <p:nvSpPr>
          <p:cNvPr id="46" name="Inhaltsplatzhalter 2">
            <a:extLst>
              <a:ext uri="{FF2B5EF4-FFF2-40B4-BE49-F238E27FC236}">
                <a16:creationId xmlns:a16="http://schemas.microsoft.com/office/drawing/2014/main" id="{D7504352-CCD0-5E19-053B-DD9104343721}"/>
              </a:ext>
            </a:extLst>
          </p:cNvPr>
          <p:cNvSpPr>
            <a:spLocks noGrp="1"/>
          </p:cNvSpPr>
          <p:nvPr>
            <p:ph idx="1"/>
          </p:nvPr>
        </p:nvSpPr>
        <p:spPr>
          <a:xfrm>
            <a:off x="1371599" y="2097741"/>
            <a:ext cx="9724031" cy="4663303"/>
          </a:xfrm>
        </p:spPr>
        <p:txBody>
          <a:bodyPr anchor="ctr">
            <a:normAutofit/>
          </a:bodyPr>
          <a:lstStyle/>
          <a:p>
            <a:pPr marL="0" indent="0">
              <a:buNone/>
            </a:pPr>
            <a:r>
              <a:rPr lang="de-DE" altLang="de-DE" sz="3200" dirty="0"/>
              <a:t>BGH, Urteil vom </a:t>
            </a:r>
            <a:r>
              <a:rPr lang="de-DE" sz="3200" b="0" i="0" dirty="0">
                <a:solidFill>
                  <a:srgbClr val="000000"/>
                </a:solidFill>
                <a:effectLst/>
                <a:highlight>
                  <a:srgbClr val="FFFFFF"/>
                </a:highlight>
              </a:rPr>
              <a:t>29.11.2016 – VI ZR 208/15</a:t>
            </a:r>
            <a:r>
              <a:rPr lang="de-DE" altLang="de-DE" sz="3200" dirty="0"/>
              <a:t> </a:t>
            </a:r>
          </a:p>
          <a:p>
            <a:pPr marL="0" indent="0">
              <a:buNone/>
            </a:pPr>
            <a:r>
              <a:rPr lang="de-DE" altLang="de-DE" sz="2000" dirty="0"/>
              <a:t>Der Kläger nimmt den Chefarzt einer Klinik auf Schadensersatz in Anspruch; nach einem Arbeitsunfall vom 03.03.2010 wurde der Kläger in die Klinik des Chefarztes (gleichzeitig D-Arzt) eingeliefert und von seiner D-Arzt-Vertreterin untersucht; nach Röntgen stellte sie die Erstdiagnose „Prellung BWS“ und schrieb im D-Arzt-Bericht unter „Art der Erstversorgung (durch den D-Arzt)“ u.a.: „Voltaren…, kühlen schonen“ sowie unter Art der Heilbehandlung „allgemeine Heilbehandlung durch anderen Arzt“. Am 14.03.2010 sollte eine Nachschau erfolgen.</a:t>
            </a:r>
          </a:p>
          <a:p>
            <a:pPr marL="0" indent="0">
              <a:buNone/>
            </a:pPr>
            <a:r>
              <a:rPr lang="de-DE" altLang="de-DE" sz="2000" dirty="0"/>
              <a:t>Am 12.03.2010 begab der Kläger sich zu einem anderen D-Arzt, der nach erneuter Röntgen-Untersuchung die Diagnose „Fraktur LWK-I“ stellte; der Kläger wurde am 16.03.2010 operiert. Die BG – hier Streithelferin – gewährte ihm Verletztengeld und eine vorläufige teilweise Erwerbsminderungsrente (20%).</a:t>
            </a:r>
          </a:p>
        </p:txBody>
      </p:sp>
      <p:sp>
        <p:nvSpPr>
          <p:cNvPr id="4" name="Foliennummernplatzhalter 3">
            <a:extLst>
              <a:ext uri="{FF2B5EF4-FFF2-40B4-BE49-F238E27FC236}">
                <a16:creationId xmlns:a16="http://schemas.microsoft.com/office/drawing/2014/main" id="{72B6877C-D09B-C2D9-0A96-6E8BE5F2D20D}"/>
              </a:ext>
            </a:extLst>
          </p:cNvPr>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8</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A6615A53-A009-0FED-DBD2-58A457507B9A}"/>
              </a:ext>
            </a:extLst>
          </p:cNvPr>
          <p:cNvPicPr>
            <a:picLocks noChangeAspect="1"/>
          </p:cNvPicPr>
          <p:nvPr/>
        </p:nvPicPr>
        <p:blipFill>
          <a:blip r:embed="rId2"/>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21251399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E93B41-AB1B-2D2D-BD64-ADA5C799336E}"/>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73B3634-EAB4-BF6E-3A5E-C16E46863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3DE3E70-51BA-9B82-10CC-BFD928042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A58F4F0-6ADB-2336-945D-63E3DB7E2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0908DCB-9663-F965-E4B0-02F854E27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BCF1886-A3E7-FF59-80AA-CCD552EAA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26480B6-DA81-E3FE-BB5D-432495F791D8}"/>
              </a:ext>
            </a:extLst>
          </p:cNvPr>
          <p:cNvSpPr>
            <a:spLocks noGrp="1"/>
          </p:cNvSpPr>
          <p:nvPr>
            <p:ph type="title"/>
          </p:nvPr>
        </p:nvSpPr>
        <p:spPr>
          <a:xfrm>
            <a:off x="1371599" y="294538"/>
            <a:ext cx="9895951" cy="1033669"/>
          </a:xfrm>
        </p:spPr>
        <p:txBody>
          <a:bodyPr>
            <a:normAutofit/>
          </a:bodyPr>
          <a:lstStyle/>
          <a:p>
            <a:r>
              <a:rPr lang="de-DE" sz="4000" dirty="0">
                <a:solidFill>
                  <a:srgbClr val="FFFFFF"/>
                </a:solidFill>
              </a:rPr>
              <a:t>Die aktuellere Rechtsprechung III</a:t>
            </a:r>
          </a:p>
        </p:txBody>
      </p:sp>
      <p:sp>
        <p:nvSpPr>
          <p:cNvPr id="46" name="Inhaltsplatzhalter 2">
            <a:extLst>
              <a:ext uri="{FF2B5EF4-FFF2-40B4-BE49-F238E27FC236}">
                <a16:creationId xmlns:a16="http://schemas.microsoft.com/office/drawing/2014/main" id="{60C6D273-FA4D-F298-6DD7-02AE8BAFEF8F}"/>
              </a:ext>
            </a:extLst>
          </p:cNvPr>
          <p:cNvSpPr>
            <a:spLocks noGrp="1"/>
          </p:cNvSpPr>
          <p:nvPr>
            <p:ph idx="1"/>
          </p:nvPr>
        </p:nvSpPr>
        <p:spPr>
          <a:xfrm>
            <a:off x="1371599" y="2097742"/>
            <a:ext cx="9724031" cy="4357690"/>
          </a:xfrm>
        </p:spPr>
        <p:txBody>
          <a:bodyPr anchor="ctr">
            <a:normAutofit lnSpcReduction="10000"/>
          </a:bodyPr>
          <a:lstStyle/>
          <a:p>
            <a:pPr marL="0" indent="0">
              <a:buNone/>
            </a:pPr>
            <a:r>
              <a:rPr lang="de-DE" altLang="de-DE" sz="3200" dirty="0"/>
              <a:t>BGH, Urteil vom </a:t>
            </a:r>
            <a:r>
              <a:rPr lang="de-DE" sz="3200" b="0" i="0" dirty="0">
                <a:solidFill>
                  <a:srgbClr val="000000"/>
                </a:solidFill>
                <a:effectLst/>
                <a:highlight>
                  <a:srgbClr val="FFFFFF"/>
                </a:highlight>
              </a:rPr>
              <a:t>29.11.2016 – VI ZR 208/15</a:t>
            </a:r>
            <a:r>
              <a:rPr lang="de-DE" altLang="de-DE" sz="3200" dirty="0"/>
              <a:t> </a:t>
            </a:r>
          </a:p>
          <a:p>
            <a:pPr marL="0" indent="0">
              <a:buNone/>
            </a:pPr>
            <a:r>
              <a:rPr lang="de-DE" altLang="de-DE" sz="2000" dirty="0"/>
              <a:t>Die Vorinstanzen haben Klage und Berufung ab-/zurückgewiesen. Der BGH weist die zugelassene Revision mangels Passivlegitimation des Arztes zurück; die BG sei hier passivlegitimiert. </a:t>
            </a:r>
          </a:p>
          <a:p>
            <a:pPr marL="0" indent="0">
              <a:buNone/>
            </a:pPr>
            <a:r>
              <a:rPr lang="de-DE" altLang="de-DE" sz="2000" dirty="0"/>
              <a:t>Aus den Gründen:</a:t>
            </a:r>
          </a:p>
          <a:p>
            <a:pPr marL="0" indent="0">
              <a:buNone/>
            </a:pPr>
            <a:r>
              <a:rPr lang="de-DE" altLang="de-DE" sz="1800" dirty="0"/>
              <a:t>„Eine Erstversorgung durch den D-Arzt (ist) der Ausübung eines öffentlichen Amtes zuzurechnen. (…) Gemäß § 9 des Vertrages Ärzte/UV-Träger nach § 34 Abs.1 Satz 1 SGB VII (2008) umfasst die Erstversorgung die ärztlichen Leistungen, die den Rahmen des sofort Notwendigen nicht überschreiten. (…) </a:t>
            </a:r>
          </a:p>
          <a:p>
            <a:pPr marL="0" indent="0">
              <a:buNone/>
            </a:pPr>
            <a:r>
              <a:rPr lang="de-DE" altLang="de-DE" sz="1800" dirty="0"/>
              <a:t>Die Betrachtung der von dem D-Arzt zu treffenden Maßnahmen als einheitlicher Lebensvorgang vermeidet die in der Praxis beklagten Schwierigkeiten bei der Bestimmung der Passivlegitimation. Denn in dem Durchgangsarztbericht dokumentiert der D-Arzt selbst die „Art der Erstversorgung (durch den D-Arzt)“.“ </a:t>
            </a:r>
          </a:p>
          <a:p>
            <a:pPr marL="0" indent="0">
              <a:buNone/>
            </a:pPr>
            <a:r>
              <a:rPr lang="de-DE" altLang="de-DE" sz="1800" dirty="0"/>
              <a:t>(</a:t>
            </a:r>
            <a:r>
              <a:rPr lang="de-DE" altLang="de-DE" sz="1800" dirty="0" err="1"/>
              <a:t>Rz</a:t>
            </a:r>
            <a:r>
              <a:rPr lang="de-DE" altLang="de-DE" sz="1800" dirty="0"/>
              <a:t>. 24-28 BGH </a:t>
            </a:r>
            <a:r>
              <a:rPr lang="de-DE" altLang="de-DE" sz="1800" dirty="0" err="1"/>
              <a:t>aaO</a:t>
            </a:r>
            <a:r>
              <a:rPr lang="de-DE" altLang="de-DE" sz="1800" dirty="0"/>
              <a:t>)</a:t>
            </a:r>
          </a:p>
        </p:txBody>
      </p:sp>
      <p:sp>
        <p:nvSpPr>
          <p:cNvPr id="4" name="Foliennummernplatzhalter 3">
            <a:extLst>
              <a:ext uri="{FF2B5EF4-FFF2-40B4-BE49-F238E27FC236}">
                <a16:creationId xmlns:a16="http://schemas.microsoft.com/office/drawing/2014/main" id="{486FDF0A-6346-EF22-A7EB-67D7664DD1D0}"/>
              </a:ext>
            </a:extLst>
          </p:cNvPr>
          <p:cNvSpPr>
            <a:spLocks noGrp="1"/>
          </p:cNvSpPr>
          <p:nvPr>
            <p:ph type="sldNum" sz="quarter" idx="12"/>
          </p:nvPr>
        </p:nvSpPr>
        <p:spPr>
          <a:xfrm>
            <a:off x="11704320" y="6455431"/>
            <a:ext cx="445912" cy="365125"/>
          </a:xfrm>
        </p:spPr>
        <p:txBody>
          <a:bodyPr>
            <a:normAutofit/>
          </a:bodyPr>
          <a:lstStyle/>
          <a:p>
            <a:pPr>
              <a:spcAft>
                <a:spcPts val="800"/>
              </a:spcAft>
            </a:pPr>
            <a:fld id="{E3444E7F-262B-426F-8CE5-E56C681E5CE1}" type="slidenum">
              <a:rPr lang="de-DE" sz="1100" smtClean="0">
                <a:solidFill>
                  <a:schemeClr val="tx1">
                    <a:lumMod val="50000"/>
                    <a:lumOff val="50000"/>
                  </a:schemeClr>
                </a:solidFill>
              </a:rPr>
              <a:pPr>
                <a:spcAft>
                  <a:spcPts val="800"/>
                </a:spcAft>
              </a:pPr>
              <a:t>9</a:t>
            </a:fld>
            <a:endParaRPr lang="de-DE" sz="1100">
              <a:solidFill>
                <a:schemeClr val="tx1">
                  <a:lumMod val="50000"/>
                  <a:lumOff val="50000"/>
                </a:schemeClr>
              </a:solidFill>
            </a:endParaRPr>
          </a:p>
        </p:txBody>
      </p:sp>
      <p:pic>
        <p:nvPicPr>
          <p:cNvPr id="5" name="Grafik 4">
            <a:extLst>
              <a:ext uri="{FF2B5EF4-FFF2-40B4-BE49-F238E27FC236}">
                <a16:creationId xmlns:a16="http://schemas.microsoft.com/office/drawing/2014/main" id="{232D42AE-25D5-5055-70BD-06A419C64D47}"/>
              </a:ext>
            </a:extLst>
          </p:cNvPr>
          <p:cNvPicPr>
            <a:picLocks noChangeAspect="1"/>
          </p:cNvPicPr>
          <p:nvPr/>
        </p:nvPicPr>
        <p:blipFill>
          <a:blip r:embed="rId2"/>
          <a:stretch>
            <a:fillRect/>
          </a:stretch>
        </p:blipFill>
        <p:spPr>
          <a:xfrm>
            <a:off x="11028614" y="96955"/>
            <a:ext cx="1051942" cy="981223"/>
          </a:xfrm>
          <a:prstGeom prst="rect">
            <a:avLst/>
          </a:prstGeom>
        </p:spPr>
      </p:pic>
    </p:spTree>
    <p:extLst>
      <p:ext uri="{BB962C8B-B14F-4D97-AF65-F5344CB8AC3E}">
        <p14:creationId xmlns:p14="http://schemas.microsoft.com/office/powerpoint/2010/main" val="26229902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2058</Words>
  <Application>Microsoft Office PowerPoint</Application>
  <PresentationFormat>Breitbild</PresentationFormat>
  <Paragraphs>147</Paragraphs>
  <Slides>20</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20</vt:i4>
      </vt:variant>
    </vt:vector>
  </HeadingPairs>
  <TitlesOfParts>
    <vt:vector size="24" baseType="lpstr">
      <vt:lpstr>Arial</vt:lpstr>
      <vt:lpstr>Calibri</vt:lpstr>
      <vt:lpstr>Calibri Light</vt:lpstr>
      <vt:lpstr>Office</vt:lpstr>
      <vt:lpstr>PowerPoint-Präsentation</vt:lpstr>
      <vt:lpstr>PowerPoint-Präsentation</vt:lpstr>
      <vt:lpstr>Die Streitfrage</vt:lpstr>
      <vt:lpstr>Beispielfall</vt:lpstr>
      <vt:lpstr>Die ganz frühe Rechtsprechung</vt:lpstr>
      <vt:lpstr>Die frühere Rechtsprechung</vt:lpstr>
      <vt:lpstr>Die aktuellere Rechtsprechung I</vt:lpstr>
      <vt:lpstr>Die aktuellere Rechtsprechung II</vt:lpstr>
      <vt:lpstr>Die aktuellere Rechtsprechung III</vt:lpstr>
      <vt:lpstr>Die ganz aktuelle Rechtsprechung I</vt:lpstr>
      <vt:lpstr>Die ganz aktuelle Rechtsprechung II</vt:lpstr>
      <vt:lpstr>Die ganz aktuelle Rechtsprechung III</vt:lpstr>
      <vt:lpstr>Die ganz aktuelle Rechtsprechung IV</vt:lpstr>
      <vt:lpstr>Die ganz aktuelle Rechtsprechung V</vt:lpstr>
      <vt:lpstr>Die ganz aktuelle Rechtsprechung VI</vt:lpstr>
      <vt:lpstr>Die ganz aktuelle Rechtsprechung VII</vt:lpstr>
      <vt:lpstr>Zurück zum Beispielfall</vt:lpstr>
      <vt:lpstr>Noch einmal der Beispielfall</vt:lpstr>
      <vt:lpstr>Beispielfall - Zwischenergebnis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Arbeitsrecht I</dc:title>
  <dc:creator>Stefan Pflug</dc:creator>
  <cp:lastModifiedBy>Frau Motz</cp:lastModifiedBy>
  <cp:revision>79</cp:revision>
  <cp:lastPrinted>2024-09-10T11:11:40Z</cp:lastPrinted>
  <dcterms:created xsi:type="dcterms:W3CDTF">2024-02-21T13:24:58Z</dcterms:created>
  <dcterms:modified xsi:type="dcterms:W3CDTF">2024-11-06T15:58:07Z</dcterms:modified>
</cp:coreProperties>
</file>