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1.xml" ContentType="application/inkml+xml"/>
  <Override PartName="/ppt/ink/ink2.xml" ContentType="application/inkml+xml"/>
  <Override PartName="/ppt/notesSlides/notesSlide1.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67" r:id="rId3"/>
    <p:sldId id="262" r:id="rId4"/>
    <p:sldId id="258" r:id="rId5"/>
    <p:sldId id="261" r:id="rId6"/>
    <p:sldId id="266" r:id="rId7"/>
    <p:sldId id="270" r:id="rId8"/>
    <p:sldId id="268" r:id="rId9"/>
    <p:sldId id="263" r:id="rId10"/>
    <p:sldId id="264" r:id="rId11"/>
    <p:sldId id="285" r:id="rId12"/>
    <p:sldId id="269" r:id="rId13"/>
    <p:sldId id="260" r:id="rId14"/>
    <p:sldId id="271" r:id="rId15"/>
    <p:sldId id="274" r:id="rId16"/>
    <p:sldId id="277" r:id="rId17"/>
    <p:sldId id="276" r:id="rId18"/>
    <p:sldId id="282" r:id="rId19"/>
    <p:sldId id="283" r:id="rId20"/>
    <p:sldId id="281" r:id="rId2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88" autoAdjust="0"/>
    <p:restoredTop sz="96247" autoAdjust="0"/>
  </p:normalViewPr>
  <p:slideViewPr>
    <p:cSldViewPr snapToGrid="0">
      <p:cViewPr varScale="1">
        <p:scale>
          <a:sx n="79" d="100"/>
          <a:sy n="79" d="100"/>
        </p:scale>
        <p:origin x="1205" y="77"/>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05E6D0-118E-4AC4-853B-8351860C57CF}" type="doc">
      <dgm:prSet loTypeId="urn:microsoft.com/office/officeart/2018/2/layout/IconVerticalSolidList" loCatId="icon" qsTypeId="urn:microsoft.com/office/officeart/2005/8/quickstyle/simple1" qsCatId="simple" csTypeId="urn:microsoft.com/office/officeart/2005/8/colors/accent0_3" csCatId="mainScheme" phldr="1"/>
      <dgm:spPr/>
      <dgm:t>
        <a:bodyPr/>
        <a:lstStyle/>
        <a:p>
          <a:endParaRPr lang="en-US"/>
        </a:p>
      </dgm:t>
    </dgm:pt>
    <dgm:pt modelId="{6D83DA78-B465-407A-BC4E-71A16FB00DBB}">
      <dgm:prSet/>
      <dgm:spPr/>
      <dgm:t>
        <a:bodyPr/>
        <a:lstStyle/>
        <a:p>
          <a:pPr>
            <a:lnSpc>
              <a:spcPct val="100000"/>
            </a:lnSpc>
          </a:pPr>
          <a:r>
            <a:rPr lang="de-DE" dirty="0"/>
            <a:t>Was ist Organisationsverschulden?</a:t>
          </a:r>
          <a:endParaRPr lang="en-US" dirty="0"/>
        </a:p>
      </dgm:t>
    </dgm:pt>
    <dgm:pt modelId="{014A178B-17E4-442A-9C1D-CE1CD2904934}" type="parTrans" cxnId="{1AA651EF-2298-4C4D-B9B9-4657A8D9A493}">
      <dgm:prSet/>
      <dgm:spPr/>
      <dgm:t>
        <a:bodyPr/>
        <a:lstStyle/>
        <a:p>
          <a:endParaRPr lang="en-US"/>
        </a:p>
      </dgm:t>
    </dgm:pt>
    <dgm:pt modelId="{E1D320C2-A2F2-47C3-B19D-A52BCA88DCFC}" type="sibTrans" cxnId="{1AA651EF-2298-4C4D-B9B9-4657A8D9A493}">
      <dgm:prSet/>
      <dgm:spPr/>
      <dgm:t>
        <a:bodyPr/>
        <a:lstStyle/>
        <a:p>
          <a:endParaRPr lang="en-US"/>
        </a:p>
      </dgm:t>
    </dgm:pt>
    <dgm:pt modelId="{9952BF8E-EC92-4878-A8F0-A31563730BDC}">
      <dgm:prSet/>
      <dgm:spPr/>
      <dgm:t>
        <a:bodyPr/>
        <a:lstStyle/>
        <a:p>
          <a:pPr>
            <a:lnSpc>
              <a:spcPct val="100000"/>
            </a:lnSpc>
          </a:pPr>
          <a:r>
            <a:rPr lang="de-DE" dirty="0"/>
            <a:t>Rechtsprechung</a:t>
          </a:r>
          <a:endParaRPr lang="en-US" dirty="0"/>
        </a:p>
      </dgm:t>
    </dgm:pt>
    <dgm:pt modelId="{33911CB6-EBBA-49FD-A837-F71019E7937B}" type="parTrans" cxnId="{19307936-008B-448C-B272-B3F2DA42CD47}">
      <dgm:prSet/>
      <dgm:spPr/>
      <dgm:t>
        <a:bodyPr/>
        <a:lstStyle/>
        <a:p>
          <a:endParaRPr lang="en-US"/>
        </a:p>
      </dgm:t>
    </dgm:pt>
    <dgm:pt modelId="{CDDD7016-DBF4-4DAB-99A3-6F5BD2A3D85B}" type="sibTrans" cxnId="{19307936-008B-448C-B272-B3F2DA42CD47}">
      <dgm:prSet/>
      <dgm:spPr/>
      <dgm:t>
        <a:bodyPr/>
        <a:lstStyle/>
        <a:p>
          <a:endParaRPr lang="en-US"/>
        </a:p>
      </dgm:t>
    </dgm:pt>
    <dgm:pt modelId="{EBC6CD2F-BBB8-403B-9F40-39CEF70C64C6}">
      <dgm:prSet/>
      <dgm:spPr/>
      <dgm:t>
        <a:bodyPr/>
        <a:lstStyle/>
        <a:p>
          <a:pPr>
            <a:lnSpc>
              <a:spcPct val="100000"/>
            </a:lnSpc>
          </a:pPr>
          <a:r>
            <a:rPr lang="de-DE" dirty="0"/>
            <a:t>Ausblick – Organisationsverschulden in Krisenzeiten </a:t>
          </a:r>
          <a:endParaRPr lang="en-US" dirty="0"/>
        </a:p>
      </dgm:t>
    </dgm:pt>
    <dgm:pt modelId="{50F183BB-F8CA-488D-B511-F2414B566EA8}" type="parTrans" cxnId="{10E33295-E658-4DAA-BEC3-A6AA9FCC4D5F}">
      <dgm:prSet/>
      <dgm:spPr/>
      <dgm:t>
        <a:bodyPr/>
        <a:lstStyle/>
        <a:p>
          <a:endParaRPr lang="en-US"/>
        </a:p>
      </dgm:t>
    </dgm:pt>
    <dgm:pt modelId="{C3C340F9-AC93-4A50-A97E-5E793E6BC6AA}" type="sibTrans" cxnId="{10E33295-E658-4DAA-BEC3-A6AA9FCC4D5F}">
      <dgm:prSet/>
      <dgm:spPr/>
      <dgm:t>
        <a:bodyPr/>
        <a:lstStyle/>
        <a:p>
          <a:endParaRPr lang="en-US"/>
        </a:p>
      </dgm:t>
    </dgm:pt>
    <dgm:pt modelId="{1DC3B180-AF3D-4191-AF8A-7570EB8C0BF1}" type="pres">
      <dgm:prSet presAssocID="{DA05E6D0-118E-4AC4-853B-8351860C57CF}" presName="root" presStyleCnt="0">
        <dgm:presLayoutVars>
          <dgm:dir/>
          <dgm:resizeHandles val="exact"/>
        </dgm:presLayoutVars>
      </dgm:prSet>
      <dgm:spPr/>
    </dgm:pt>
    <dgm:pt modelId="{009C5180-0ED7-4182-902B-7E0B82B56C76}" type="pres">
      <dgm:prSet presAssocID="{6D83DA78-B465-407A-BC4E-71A16FB00DBB}" presName="compNode" presStyleCnt="0"/>
      <dgm:spPr/>
    </dgm:pt>
    <dgm:pt modelId="{B85E4EC0-B2BE-457F-8955-E70C558ED6F2}" type="pres">
      <dgm:prSet presAssocID="{6D83DA78-B465-407A-BC4E-71A16FB00DBB}" presName="bgRect" presStyleLbl="bgShp" presStyleIdx="0" presStyleCnt="3"/>
      <dgm:spPr/>
    </dgm:pt>
    <dgm:pt modelId="{C6E67268-9E22-45B6-A7EA-68C2CA1A7DA2}" type="pres">
      <dgm:prSet presAssocID="{6D83DA78-B465-407A-BC4E-71A16FB00DB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äkchen"/>
        </a:ext>
      </dgm:extLst>
    </dgm:pt>
    <dgm:pt modelId="{79F394E6-1340-4456-9501-94B84805A65F}" type="pres">
      <dgm:prSet presAssocID="{6D83DA78-B465-407A-BC4E-71A16FB00DBB}" presName="spaceRect" presStyleCnt="0"/>
      <dgm:spPr/>
    </dgm:pt>
    <dgm:pt modelId="{3D4FF5C0-86BD-48DB-AB1C-CC9F1F1F689B}" type="pres">
      <dgm:prSet presAssocID="{6D83DA78-B465-407A-BC4E-71A16FB00DBB}" presName="parTx" presStyleLbl="revTx" presStyleIdx="0" presStyleCnt="3">
        <dgm:presLayoutVars>
          <dgm:chMax val="0"/>
          <dgm:chPref val="0"/>
        </dgm:presLayoutVars>
      </dgm:prSet>
      <dgm:spPr/>
    </dgm:pt>
    <dgm:pt modelId="{33E8AFB1-2DE4-4D70-9ADE-5FAF0382C339}" type="pres">
      <dgm:prSet presAssocID="{E1D320C2-A2F2-47C3-B19D-A52BCA88DCFC}" presName="sibTrans" presStyleCnt="0"/>
      <dgm:spPr/>
    </dgm:pt>
    <dgm:pt modelId="{92DE6E22-D8A0-46F8-B3F6-6657CD5310C5}" type="pres">
      <dgm:prSet presAssocID="{9952BF8E-EC92-4878-A8F0-A31563730BDC}" presName="compNode" presStyleCnt="0"/>
      <dgm:spPr/>
    </dgm:pt>
    <dgm:pt modelId="{FE6904F4-98CC-4EF3-9EE3-3EEFD70A3EB5}" type="pres">
      <dgm:prSet presAssocID="{9952BF8E-EC92-4878-A8F0-A31563730BDC}" presName="bgRect" presStyleLbl="bgShp" presStyleIdx="1" presStyleCnt="3"/>
      <dgm:spPr/>
    </dgm:pt>
    <dgm:pt modelId="{FE9AC160-152F-44A9-AF0E-75B6B013D668}" type="pres">
      <dgm:prSet presAssocID="{9952BF8E-EC92-4878-A8F0-A31563730BD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ethoskop"/>
        </a:ext>
      </dgm:extLst>
    </dgm:pt>
    <dgm:pt modelId="{BA657E13-D8DC-43A6-B4C0-909DF62AB09A}" type="pres">
      <dgm:prSet presAssocID="{9952BF8E-EC92-4878-A8F0-A31563730BDC}" presName="spaceRect" presStyleCnt="0"/>
      <dgm:spPr/>
    </dgm:pt>
    <dgm:pt modelId="{8F39306F-2634-4BC2-A510-F2B06D5EE4F8}" type="pres">
      <dgm:prSet presAssocID="{9952BF8E-EC92-4878-A8F0-A31563730BDC}" presName="parTx" presStyleLbl="revTx" presStyleIdx="1" presStyleCnt="3">
        <dgm:presLayoutVars>
          <dgm:chMax val="0"/>
          <dgm:chPref val="0"/>
        </dgm:presLayoutVars>
      </dgm:prSet>
      <dgm:spPr/>
    </dgm:pt>
    <dgm:pt modelId="{BFFA2A29-9AB9-4F5A-B630-18ECFBD376E6}" type="pres">
      <dgm:prSet presAssocID="{CDDD7016-DBF4-4DAB-99A3-6F5BD2A3D85B}" presName="sibTrans" presStyleCnt="0"/>
      <dgm:spPr/>
    </dgm:pt>
    <dgm:pt modelId="{960E8D88-E122-4BDD-82DD-13B77CBFC3BD}" type="pres">
      <dgm:prSet presAssocID="{EBC6CD2F-BBB8-403B-9F40-39CEF70C64C6}" presName="compNode" presStyleCnt="0"/>
      <dgm:spPr/>
    </dgm:pt>
    <dgm:pt modelId="{03544AB8-B822-465C-93AC-D885DF3FE858}" type="pres">
      <dgm:prSet presAssocID="{EBC6CD2F-BBB8-403B-9F40-39CEF70C64C6}" presName="bgRect" presStyleLbl="bgShp" presStyleIdx="2" presStyleCnt="3"/>
      <dgm:spPr/>
    </dgm:pt>
    <dgm:pt modelId="{969721CA-D401-479B-8C9B-52619A5419D4}" type="pres">
      <dgm:prSet presAssocID="{EBC6CD2F-BBB8-403B-9F40-39CEF70C64C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Auge"/>
        </a:ext>
      </dgm:extLst>
    </dgm:pt>
    <dgm:pt modelId="{AB3F47EE-C77E-45A9-BB90-EF7F526B128A}" type="pres">
      <dgm:prSet presAssocID="{EBC6CD2F-BBB8-403B-9F40-39CEF70C64C6}" presName="spaceRect" presStyleCnt="0"/>
      <dgm:spPr/>
    </dgm:pt>
    <dgm:pt modelId="{E7A5B8D3-8C1E-494F-9FBB-90685B63E621}" type="pres">
      <dgm:prSet presAssocID="{EBC6CD2F-BBB8-403B-9F40-39CEF70C64C6}" presName="parTx" presStyleLbl="revTx" presStyleIdx="2" presStyleCnt="3">
        <dgm:presLayoutVars>
          <dgm:chMax val="0"/>
          <dgm:chPref val="0"/>
        </dgm:presLayoutVars>
      </dgm:prSet>
      <dgm:spPr/>
    </dgm:pt>
  </dgm:ptLst>
  <dgm:cxnLst>
    <dgm:cxn modelId="{6CC05F2D-B36D-490A-922D-63D90CBD7C1D}" type="presOf" srcId="{9952BF8E-EC92-4878-A8F0-A31563730BDC}" destId="{8F39306F-2634-4BC2-A510-F2B06D5EE4F8}" srcOrd="0" destOrd="0" presId="urn:microsoft.com/office/officeart/2018/2/layout/IconVerticalSolidList"/>
    <dgm:cxn modelId="{19307936-008B-448C-B272-B3F2DA42CD47}" srcId="{DA05E6D0-118E-4AC4-853B-8351860C57CF}" destId="{9952BF8E-EC92-4878-A8F0-A31563730BDC}" srcOrd="1" destOrd="0" parTransId="{33911CB6-EBBA-49FD-A837-F71019E7937B}" sibTransId="{CDDD7016-DBF4-4DAB-99A3-6F5BD2A3D85B}"/>
    <dgm:cxn modelId="{9CF55460-FAFB-4285-98DD-9403A214009B}" type="presOf" srcId="{6D83DA78-B465-407A-BC4E-71A16FB00DBB}" destId="{3D4FF5C0-86BD-48DB-AB1C-CC9F1F1F689B}" srcOrd="0" destOrd="0" presId="urn:microsoft.com/office/officeart/2018/2/layout/IconVerticalSolidList"/>
    <dgm:cxn modelId="{2C95E571-5F88-4958-8526-40E9C44C475C}" type="presOf" srcId="{DA05E6D0-118E-4AC4-853B-8351860C57CF}" destId="{1DC3B180-AF3D-4191-AF8A-7570EB8C0BF1}" srcOrd="0" destOrd="0" presId="urn:microsoft.com/office/officeart/2018/2/layout/IconVerticalSolidList"/>
    <dgm:cxn modelId="{9133B976-AC67-4369-BDF7-9A850CB299EA}" type="presOf" srcId="{EBC6CD2F-BBB8-403B-9F40-39CEF70C64C6}" destId="{E7A5B8D3-8C1E-494F-9FBB-90685B63E621}" srcOrd="0" destOrd="0" presId="urn:microsoft.com/office/officeart/2018/2/layout/IconVerticalSolidList"/>
    <dgm:cxn modelId="{10E33295-E658-4DAA-BEC3-A6AA9FCC4D5F}" srcId="{DA05E6D0-118E-4AC4-853B-8351860C57CF}" destId="{EBC6CD2F-BBB8-403B-9F40-39CEF70C64C6}" srcOrd="2" destOrd="0" parTransId="{50F183BB-F8CA-488D-B511-F2414B566EA8}" sibTransId="{C3C340F9-AC93-4A50-A97E-5E793E6BC6AA}"/>
    <dgm:cxn modelId="{1AA651EF-2298-4C4D-B9B9-4657A8D9A493}" srcId="{DA05E6D0-118E-4AC4-853B-8351860C57CF}" destId="{6D83DA78-B465-407A-BC4E-71A16FB00DBB}" srcOrd="0" destOrd="0" parTransId="{014A178B-17E4-442A-9C1D-CE1CD2904934}" sibTransId="{E1D320C2-A2F2-47C3-B19D-A52BCA88DCFC}"/>
    <dgm:cxn modelId="{8AAB32E3-1E08-45C8-B1E4-2F4E12FB2F3F}" type="presParOf" srcId="{1DC3B180-AF3D-4191-AF8A-7570EB8C0BF1}" destId="{009C5180-0ED7-4182-902B-7E0B82B56C76}" srcOrd="0" destOrd="0" presId="urn:microsoft.com/office/officeart/2018/2/layout/IconVerticalSolidList"/>
    <dgm:cxn modelId="{916A2531-D2D0-4097-9748-373BCFA34CC5}" type="presParOf" srcId="{009C5180-0ED7-4182-902B-7E0B82B56C76}" destId="{B85E4EC0-B2BE-457F-8955-E70C558ED6F2}" srcOrd="0" destOrd="0" presId="urn:microsoft.com/office/officeart/2018/2/layout/IconVerticalSolidList"/>
    <dgm:cxn modelId="{5442F024-210F-414D-9C5B-ECD371857CC0}" type="presParOf" srcId="{009C5180-0ED7-4182-902B-7E0B82B56C76}" destId="{C6E67268-9E22-45B6-A7EA-68C2CA1A7DA2}" srcOrd="1" destOrd="0" presId="urn:microsoft.com/office/officeart/2018/2/layout/IconVerticalSolidList"/>
    <dgm:cxn modelId="{C7D2C766-D866-45BA-A213-5E4AEEDEA1F7}" type="presParOf" srcId="{009C5180-0ED7-4182-902B-7E0B82B56C76}" destId="{79F394E6-1340-4456-9501-94B84805A65F}" srcOrd="2" destOrd="0" presId="urn:microsoft.com/office/officeart/2018/2/layout/IconVerticalSolidList"/>
    <dgm:cxn modelId="{B8B5F559-C7C8-442B-BB05-3F42924C6BBD}" type="presParOf" srcId="{009C5180-0ED7-4182-902B-7E0B82B56C76}" destId="{3D4FF5C0-86BD-48DB-AB1C-CC9F1F1F689B}" srcOrd="3" destOrd="0" presId="urn:microsoft.com/office/officeart/2018/2/layout/IconVerticalSolidList"/>
    <dgm:cxn modelId="{AAAAA9B6-4D5E-495B-8773-3A11B09ED4B2}" type="presParOf" srcId="{1DC3B180-AF3D-4191-AF8A-7570EB8C0BF1}" destId="{33E8AFB1-2DE4-4D70-9ADE-5FAF0382C339}" srcOrd="1" destOrd="0" presId="urn:microsoft.com/office/officeart/2018/2/layout/IconVerticalSolidList"/>
    <dgm:cxn modelId="{18F47EF8-1F00-4F56-B534-7565F067A2C4}" type="presParOf" srcId="{1DC3B180-AF3D-4191-AF8A-7570EB8C0BF1}" destId="{92DE6E22-D8A0-46F8-B3F6-6657CD5310C5}" srcOrd="2" destOrd="0" presId="urn:microsoft.com/office/officeart/2018/2/layout/IconVerticalSolidList"/>
    <dgm:cxn modelId="{8E37403D-8948-44F9-A4A8-68E065881B63}" type="presParOf" srcId="{92DE6E22-D8A0-46F8-B3F6-6657CD5310C5}" destId="{FE6904F4-98CC-4EF3-9EE3-3EEFD70A3EB5}" srcOrd="0" destOrd="0" presId="urn:microsoft.com/office/officeart/2018/2/layout/IconVerticalSolidList"/>
    <dgm:cxn modelId="{247EB155-2B1D-444F-9AEA-DA25814F02B7}" type="presParOf" srcId="{92DE6E22-D8A0-46F8-B3F6-6657CD5310C5}" destId="{FE9AC160-152F-44A9-AF0E-75B6B013D668}" srcOrd="1" destOrd="0" presId="urn:microsoft.com/office/officeart/2018/2/layout/IconVerticalSolidList"/>
    <dgm:cxn modelId="{9759A19E-7C04-42E7-87ED-0A238C89930B}" type="presParOf" srcId="{92DE6E22-D8A0-46F8-B3F6-6657CD5310C5}" destId="{BA657E13-D8DC-43A6-B4C0-909DF62AB09A}" srcOrd="2" destOrd="0" presId="urn:microsoft.com/office/officeart/2018/2/layout/IconVerticalSolidList"/>
    <dgm:cxn modelId="{2E23E2E0-5B49-44F6-81B5-4C2ABA51FBAF}" type="presParOf" srcId="{92DE6E22-D8A0-46F8-B3F6-6657CD5310C5}" destId="{8F39306F-2634-4BC2-A510-F2B06D5EE4F8}" srcOrd="3" destOrd="0" presId="urn:microsoft.com/office/officeart/2018/2/layout/IconVerticalSolidList"/>
    <dgm:cxn modelId="{4CC34A09-1792-451E-9183-25F398719485}" type="presParOf" srcId="{1DC3B180-AF3D-4191-AF8A-7570EB8C0BF1}" destId="{BFFA2A29-9AB9-4F5A-B630-18ECFBD376E6}" srcOrd="3" destOrd="0" presId="urn:microsoft.com/office/officeart/2018/2/layout/IconVerticalSolidList"/>
    <dgm:cxn modelId="{61258022-9C50-47C0-A51C-84D715BD69C5}" type="presParOf" srcId="{1DC3B180-AF3D-4191-AF8A-7570EB8C0BF1}" destId="{960E8D88-E122-4BDD-82DD-13B77CBFC3BD}" srcOrd="4" destOrd="0" presId="urn:microsoft.com/office/officeart/2018/2/layout/IconVerticalSolidList"/>
    <dgm:cxn modelId="{B52C8583-6E5B-4B59-9DAB-1ADA484C6A29}" type="presParOf" srcId="{960E8D88-E122-4BDD-82DD-13B77CBFC3BD}" destId="{03544AB8-B822-465C-93AC-D885DF3FE858}" srcOrd="0" destOrd="0" presId="urn:microsoft.com/office/officeart/2018/2/layout/IconVerticalSolidList"/>
    <dgm:cxn modelId="{4A698A3A-A384-4A2A-951C-5278F9D40883}" type="presParOf" srcId="{960E8D88-E122-4BDD-82DD-13B77CBFC3BD}" destId="{969721CA-D401-479B-8C9B-52619A5419D4}" srcOrd="1" destOrd="0" presId="urn:microsoft.com/office/officeart/2018/2/layout/IconVerticalSolidList"/>
    <dgm:cxn modelId="{E78D5447-FBAB-423A-B84A-B3D0F9E23A1E}" type="presParOf" srcId="{960E8D88-E122-4BDD-82DD-13B77CBFC3BD}" destId="{AB3F47EE-C77E-45A9-BB90-EF7F526B128A}" srcOrd="2" destOrd="0" presId="urn:microsoft.com/office/officeart/2018/2/layout/IconVerticalSolidList"/>
    <dgm:cxn modelId="{B8F76AC5-007F-41FB-8C1F-F4266B1EA014}" type="presParOf" srcId="{960E8D88-E122-4BDD-82DD-13B77CBFC3BD}" destId="{E7A5B8D3-8C1E-494F-9FBB-90685B63E62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5DB9D8-8260-4292-96B7-6C9A91AD855D}" type="doc">
      <dgm:prSet loTypeId="urn:microsoft.com/office/officeart/2008/layout/LinedList" loCatId="list" qsTypeId="urn:microsoft.com/office/officeart/2005/8/quickstyle/simple1" qsCatId="simple" csTypeId="urn:microsoft.com/office/officeart/2005/8/colors/accent0_1" csCatId="mainScheme" phldr="1"/>
      <dgm:spPr/>
      <dgm:t>
        <a:bodyPr/>
        <a:lstStyle/>
        <a:p>
          <a:endParaRPr lang="de-DE"/>
        </a:p>
      </dgm:t>
    </dgm:pt>
    <dgm:pt modelId="{1E83060E-D822-4E6A-9A18-6074E425362A}">
      <dgm:prSet phldrT="[Text]" custT="1"/>
      <dgm:spPr/>
      <dgm:t>
        <a:bodyPr/>
        <a:lstStyle/>
        <a:p>
          <a:r>
            <a:rPr lang="de-DE" sz="1800" b="1" u="sng" dirty="0"/>
            <a:t>Ausreichender Hygienestandard</a:t>
          </a:r>
        </a:p>
        <a:p>
          <a:r>
            <a:rPr lang="de-DE" sz="1800" dirty="0"/>
            <a:t>&gt; alle verwendeten Materialien (Schläuche, Patientenbetten, Desinfektionsmittel…) steril halten</a:t>
          </a:r>
        </a:p>
      </dgm:t>
    </dgm:pt>
    <dgm:pt modelId="{8C2974F9-F6B1-4E96-A2F4-FFF89966DCE0}" type="parTrans" cxnId="{670895AD-A5F4-4FB1-8F38-4D152E49549D}">
      <dgm:prSet/>
      <dgm:spPr/>
      <dgm:t>
        <a:bodyPr/>
        <a:lstStyle/>
        <a:p>
          <a:endParaRPr lang="de-DE"/>
        </a:p>
      </dgm:t>
    </dgm:pt>
    <dgm:pt modelId="{B451920D-BD54-4410-91FF-F58A7CEC5B84}" type="sibTrans" cxnId="{670895AD-A5F4-4FB1-8F38-4D152E49549D}">
      <dgm:prSet/>
      <dgm:spPr/>
      <dgm:t>
        <a:bodyPr/>
        <a:lstStyle/>
        <a:p>
          <a:endParaRPr lang="de-DE"/>
        </a:p>
      </dgm:t>
    </dgm:pt>
    <dgm:pt modelId="{259462F6-6A0C-4EC8-BFA4-E078354D1A5B}">
      <dgm:prSet phldrT="[Text]" custT="1"/>
      <dgm:spPr/>
      <dgm:t>
        <a:bodyPr/>
        <a:lstStyle/>
        <a:p>
          <a:r>
            <a:rPr lang="de-DE" sz="1800" b="1" u="sng" dirty="0"/>
            <a:t>Ausreichender und tauglicher Vorrat an medizinischen Geräten, Medikamenten und Blutkonserven (apparativer Standard)</a:t>
          </a:r>
        </a:p>
        <a:p>
          <a:r>
            <a:rPr lang="de-DE" sz="1800" dirty="0"/>
            <a:t>&gt; das Risiko einer Infektion über eine Blutkonserve muss auf das unvermeidbare Restrisiko beschränkt sein</a:t>
          </a:r>
        </a:p>
        <a:p>
          <a:endParaRPr lang="de-DE" sz="1800" dirty="0"/>
        </a:p>
        <a:p>
          <a:r>
            <a:rPr lang="de-DE" sz="1800" b="1" u="sng" dirty="0"/>
            <a:t>Funktionstüchtigkeit und ordnungsgemäße Handhabung medizinischer Geräte</a:t>
          </a:r>
        </a:p>
        <a:p>
          <a:r>
            <a:rPr lang="de-DE" sz="1800" dirty="0"/>
            <a:t>&gt; Regelmäßige Wartungen der Geräte </a:t>
          </a:r>
        </a:p>
        <a:p>
          <a:r>
            <a:rPr lang="de-DE" sz="1800" dirty="0"/>
            <a:t>&gt; Schulungen des Personals </a:t>
          </a:r>
        </a:p>
      </dgm:t>
    </dgm:pt>
    <dgm:pt modelId="{024E89BA-7BE8-4369-897D-3EEF05CB341A}" type="parTrans" cxnId="{B5D051BC-592B-4F79-A1AC-2766776628EB}">
      <dgm:prSet/>
      <dgm:spPr/>
      <dgm:t>
        <a:bodyPr/>
        <a:lstStyle/>
        <a:p>
          <a:endParaRPr lang="de-DE"/>
        </a:p>
      </dgm:t>
    </dgm:pt>
    <dgm:pt modelId="{A4EADCB2-0244-428A-91EE-2C69CE531187}" type="sibTrans" cxnId="{B5D051BC-592B-4F79-A1AC-2766776628EB}">
      <dgm:prSet/>
      <dgm:spPr/>
      <dgm:t>
        <a:bodyPr/>
        <a:lstStyle/>
        <a:p>
          <a:endParaRPr lang="de-DE"/>
        </a:p>
      </dgm:t>
    </dgm:pt>
    <dgm:pt modelId="{E40850DA-04D7-4D6B-AAB8-8B87E646E9E3}">
      <dgm:prSet phldrT="[Text]" custT="1"/>
      <dgm:spPr/>
      <dgm:t>
        <a:bodyPr/>
        <a:lstStyle/>
        <a:p>
          <a:endParaRPr lang="de-DE" sz="600" b="1" u="sng" dirty="0"/>
        </a:p>
        <a:p>
          <a:endParaRPr lang="de-DE" sz="600" b="1" u="sng" dirty="0"/>
        </a:p>
        <a:p>
          <a:r>
            <a:rPr lang="de-DE" sz="1800" b="1" u="sng" dirty="0"/>
            <a:t>Bereitstellung und Überwachung von geeignetem Personal</a:t>
          </a:r>
        </a:p>
        <a:p>
          <a:r>
            <a:rPr lang="de-DE" sz="1800" dirty="0"/>
            <a:t>&gt; Bereitstellen von ausreichend qualifiziertem Personal: Einsatzpläne, Urlaubsvertretungen, Nacht-/Notdienste </a:t>
          </a:r>
        </a:p>
        <a:p>
          <a:r>
            <a:rPr lang="de-DE" sz="1800" dirty="0"/>
            <a:t>&gt; Überprüfung der notwendigen Qualifikationen  </a:t>
          </a:r>
        </a:p>
      </dgm:t>
    </dgm:pt>
    <dgm:pt modelId="{C588CBF2-57FC-4507-ADBB-BD9B50BD0641}" type="parTrans" cxnId="{68F3A04A-4334-474E-B59F-8A5370A91B28}">
      <dgm:prSet/>
      <dgm:spPr/>
      <dgm:t>
        <a:bodyPr/>
        <a:lstStyle/>
        <a:p>
          <a:endParaRPr lang="de-DE"/>
        </a:p>
      </dgm:t>
    </dgm:pt>
    <dgm:pt modelId="{87496356-BA46-44BC-8640-7D2BEDDEAA28}" type="sibTrans" cxnId="{68F3A04A-4334-474E-B59F-8A5370A91B28}">
      <dgm:prSet/>
      <dgm:spPr/>
      <dgm:t>
        <a:bodyPr/>
        <a:lstStyle/>
        <a:p>
          <a:endParaRPr lang="de-DE"/>
        </a:p>
      </dgm:t>
    </dgm:pt>
    <dgm:pt modelId="{8F058CC5-0DEE-4DF8-BDE4-A4FAF17A1B7E}">
      <dgm:prSet phldrT="[Text]"/>
      <dgm:spPr/>
      <dgm:t>
        <a:bodyPr/>
        <a:lstStyle/>
        <a:p>
          <a:endParaRPr lang="de-DE" dirty="0"/>
        </a:p>
      </dgm:t>
    </dgm:pt>
    <dgm:pt modelId="{10B15CC0-71EE-45B7-AE13-2BC25907B381}" type="parTrans" cxnId="{3DE5779F-E5E8-422F-A59B-7CB6BD59B9C4}">
      <dgm:prSet/>
      <dgm:spPr/>
      <dgm:t>
        <a:bodyPr/>
        <a:lstStyle/>
        <a:p>
          <a:endParaRPr lang="de-DE"/>
        </a:p>
      </dgm:t>
    </dgm:pt>
    <dgm:pt modelId="{D4E92C2A-E309-4010-AF85-1F2C67BED16E}" type="sibTrans" cxnId="{3DE5779F-E5E8-422F-A59B-7CB6BD59B9C4}">
      <dgm:prSet/>
      <dgm:spPr/>
      <dgm:t>
        <a:bodyPr/>
        <a:lstStyle/>
        <a:p>
          <a:endParaRPr lang="de-DE"/>
        </a:p>
      </dgm:t>
    </dgm:pt>
    <dgm:pt modelId="{10736D7F-5D97-4078-BEB3-A0A8B71343BB}" type="pres">
      <dgm:prSet presAssocID="{185DB9D8-8260-4292-96B7-6C9A91AD855D}" presName="vert0" presStyleCnt="0">
        <dgm:presLayoutVars>
          <dgm:dir/>
          <dgm:animOne val="branch"/>
          <dgm:animLvl val="lvl"/>
        </dgm:presLayoutVars>
      </dgm:prSet>
      <dgm:spPr/>
    </dgm:pt>
    <dgm:pt modelId="{51ACD803-5AEA-470C-9302-54DF98FB1EC8}" type="pres">
      <dgm:prSet presAssocID="{1E83060E-D822-4E6A-9A18-6074E425362A}" presName="thickLine" presStyleLbl="alignNode1" presStyleIdx="0" presStyleCnt="4"/>
      <dgm:spPr/>
    </dgm:pt>
    <dgm:pt modelId="{24BCD2DE-7463-48C4-8398-B55DB5BB9063}" type="pres">
      <dgm:prSet presAssocID="{1E83060E-D822-4E6A-9A18-6074E425362A}" presName="horz1" presStyleCnt="0"/>
      <dgm:spPr/>
    </dgm:pt>
    <dgm:pt modelId="{F1232DEC-8928-483E-9842-C37EC92AF6DE}" type="pres">
      <dgm:prSet presAssocID="{1E83060E-D822-4E6A-9A18-6074E425362A}" presName="tx1" presStyleLbl="revTx" presStyleIdx="0" presStyleCnt="4"/>
      <dgm:spPr/>
    </dgm:pt>
    <dgm:pt modelId="{EE82E6BB-00CE-4BB5-8423-CA0FED10FB13}" type="pres">
      <dgm:prSet presAssocID="{1E83060E-D822-4E6A-9A18-6074E425362A}" presName="vert1" presStyleCnt="0"/>
      <dgm:spPr/>
    </dgm:pt>
    <dgm:pt modelId="{836ED2B7-03E7-4BDB-9988-E08BBF81EA0F}" type="pres">
      <dgm:prSet presAssocID="{259462F6-6A0C-4EC8-BFA4-E078354D1A5B}" presName="thickLine" presStyleLbl="alignNode1" presStyleIdx="1" presStyleCnt="4" custLinFactNeighborX="22" custLinFactNeighborY="45669"/>
      <dgm:spPr/>
    </dgm:pt>
    <dgm:pt modelId="{0EA0D077-27FA-434D-A38B-1F28595B5460}" type="pres">
      <dgm:prSet presAssocID="{259462F6-6A0C-4EC8-BFA4-E078354D1A5B}" presName="horz1" presStyleCnt="0"/>
      <dgm:spPr/>
    </dgm:pt>
    <dgm:pt modelId="{37EFDA87-ECCC-4A75-BAC0-A2D57EF9C8B3}" type="pres">
      <dgm:prSet presAssocID="{259462F6-6A0C-4EC8-BFA4-E078354D1A5B}" presName="tx1" presStyleLbl="revTx" presStyleIdx="1" presStyleCnt="4" custLinFactNeighborY="-31029"/>
      <dgm:spPr/>
    </dgm:pt>
    <dgm:pt modelId="{9EF2C0A4-F04E-4E0C-91C5-F7D4BA3F5417}" type="pres">
      <dgm:prSet presAssocID="{259462F6-6A0C-4EC8-BFA4-E078354D1A5B}" presName="vert1" presStyleCnt="0"/>
      <dgm:spPr/>
    </dgm:pt>
    <dgm:pt modelId="{8B6E6981-E073-40E5-A0D0-F3EAFC7AE79A}" type="pres">
      <dgm:prSet presAssocID="{E40850DA-04D7-4D6B-AAB8-8B87E646E9E3}" presName="thickLine" presStyleLbl="alignNode1" presStyleIdx="2" presStyleCnt="4" custLinFactY="91038" custLinFactNeighborX="7" custLinFactNeighborY="100000"/>
      <dgm:spPr/>
    </dgm:pt>
    <dgm:pt modelId="{548BE31A-0117-47F3-A9A9-93144DF03F21}" type="pres">
      <dgm:prSet presAssocID="{E40850DA-04D7-4D6B-AAB8-8B87E646E9E3}" presName="horz1" presStyleCnt="0"/>
      <dgm:spPr/>
    </dgm:pt>
    <dgm:pt modelId="{EB70A175-97F6-4496-B787-6E23EDEAAE9C}" type="pres">
      <dgm:prSet presAssocID="{E40850DA-04D7-4D6B-AAB8-8B87E646E9E3}" presName="tx1" presStyleLbl="revTx" presStyleIdx="2" presStyleCnt="4" custAng="10800000" custFlipVert="1" custScaleY="32043" custLinFactNeighborX="7" custLinFactNeighborY="26989"/>
      <dgm:spPr/>
    </dgm:pt>
    <dgm:pt modelId="{62379DC5-EBD2-4E33-9A13-962DC9E45C7F}" type="pres">
      <dgm:prSet presAssocID="{E40850DA-04D7-4D6B-AAB8-8B87E646E9E3}" presName="vert1" presStyleCnt="0"/>
      <dgm:spPr/>
    </dgm:pt>
    <dgm:pt modelId="{0E3319E5-A2F9-4DFE-B127-A7F76F66D563}" type="pres">
      <dgm:prSet presAssocID="{8F058CC5-0DEE-4DF8-BDE4-A4FAF17A1B7E}" presName="thickLine" presStyleLbl="alignNode1" presStyleIdx="3" presStyleCnt="4" custLinFactY="-100000" custLinFactNeighborX="-928" custLinFactNeighborY="-163144"/>
      <dgm:spPr/>
    </dgm:pt>
    <dgm:pt modelId="{A43666B3-EC68-4049-A34E-BF103E6C1A50}" type="pres">
      <dgm:prSet presAssocID="{8F058CC5-0DEE-4DF8-BDE4-A4FAF17A1B7E}" presName="horz1" presStyleCnt="0"/>
      <dgm:spPr/>
    </dgm:pt>
    <dgm:pt modelId="{5A7CEE72-3EFE-4BAD-B51F-FE3A73183A8F}" type="pres">
      <dgm:prSet presAssocID="{8F058CC5-0DEE-4DF8-BDE4-A4FAF17A1B7E}" presName="tx1" presStyleLbl="revTx" presStyleIdx="3" presStyleCnt="4"/>
      <dgm:spPr/>
    </dgm:pt>
    <dgm:pt modelId="{EB4C7FE6-DC57-4F1F-95D9-2CA1A011FC08}" type="pres">
      <dgm:prSet presAssocID="{8F058CC5-0DEE-4DF8-BDE4-A4FAF17A1B7E}" presName="vert1" presStyleCnt="0"/>
      <dgm:spPr/>
    </dgm:pt>
  </dgm:ptLst>
  <dgm:cxnLst>
    <dgm:cxn modelId="{64B39707-649F-4EFC-9030-69E823B7465B}" type="presOf" srcId="{8F058CC5-0DEE-4DF8-BDE4-A4FAF17A1B7E}" destId="{5A7CEE72-3EFE-4BAD-B51F-FE3A73183A8F}" srcOrd="0" destOrd="0" presId="urn:microsoft.com/office/officeart/2008/layout/LinedList"/>
    <dgm:cxn modelId="{68F3A04A-4334-474E-B59F-8A5370A91B28}" srcId="{185DB9D8-8260-4292-96B7-6C9A91AD855D}" destId="{E40850DA-04D7-4D6B-AAB8-8B87E646E9E3}" srcOrd="2" destOrd="0" parTransId="{C588CBF2-57FC-4507-ADBB-BD9B50BD0641}" sibTransId="{87496356-BA46-44BC-8640-7D2BEDDEAA28}"/>
    <dgm:cxn modelId="{7E24FD4A-3DE0-40F6-8113-4393B16A18BB}" type="presOf" srcId="{1E83060E-D822-4E6A-9A18-6074E425362A}" destId="{F1232DEC-8928-483E-9842-C37EC92AF6DE}" srcOrd="0" destOrd="0" presId="urn:microsoft.com/office/officeart/2008/layout/LinedList"/>
    <dgm:cxn modelId="{3DE5779F-E5E8-422F-A59B-7CB6BD59B9C4}" srcId="{185DB9D8-8260-4292-96B7-6C9A91AD855D}" destId="{8F058CC5-0DEE-4DF8-BDE4-A4FAF17A1B7E}" srcOrd="3" destOrd="0" parTransId="{10B15CC0-71EE-45B7-AE13-2BC25907B381}" sibTransId="{D4E92C2A-E309-4010-AF85-1F2C67BED16E}"/>
    <dgm:cxn modelId="{670895AD-A5F4-4FB1-8F38-4D152E49549D}" srcId="{185DB9D8-8260-4292-96B7-6C9A91AD855D}" destId="{1E83060E-D822-4E6A-9A18-6074E425362A}" srcOrd="0" destOrd="0" parTransId="{8C2974F9-F6B1-4E96-A2F4-FFF89966DCE0}" sibTransId="{B451920D-BD54-4410-91FF-F58A7CEC5B84}"/>
    <dgm:cxn modelId="{B5D051BC-592B-4F79-A1AC-2766776628EB}" srcId="{185DB9D8-8260-4292-96B7-6C9A91AD855D}" destId="{259462F6-6A0C-4EC8-BFA4-E078354D1A5B}" srcOrd="1" destOrd="0" parTransId="{024E89BA-7BE8-4369-897D-3EEF05CB341A}" sibTransId="{A4EADCB2-0244-428A-91EE-2C69CE531187}"/>
    <dgm:cxn modelId="{CA89B1CA-F2F6-438C-83FC-A8131BBA2C9D}" type="presOf" srcId="{E40850DA-04D7-4D6B-AAB8-8B87E646E9E3}" destId="{EB70A175-97F6-4496-B787-6E23EDEAAE9C}" srcOrd="0" destOrd="0" presId="urn:microsoft.com/office/officeart/2008/layout/LinedList"/>
    <dgm:cxn modelId="{4032AAD3-1FEF-401D-AD43-70AB6328E90F}" type="presOf" srcId="{185DB9D8-8260-4292-96B7-6C9A91AD855D}" destId="{10736D7F-5D97-4078-BEB3-A0A8B71343BB}" srcOrd="0" destOrd="0" presId="urn:microsoft.com/office/officeart/2008/layout/LinedList"/>
    <dgm:cxn modelId="{20B8E3E4-75A7-4926-84F3-FE519BE90E34}" type="presOf" srcId="{259462F6-6A0C-4EC8-BFA4-E078354D1A5B}" destId="{37EFDA87-ECCC-4A75-BAC0-A2D57EF9C8B3}" srcOrd="0" destOrd="0" presId="urn:microsoft.com/office/officeart/2008/layout/LinedList"/>
    <dgm:cxn modelId="{02060F5E-A813-48EF-83B1-4AB41C27F5BD}" type="presParOf" srcId="{10736D7F-5D97-4078-BEB3-A0A8B71343BB}" destId="{51ACD803-5AEA-470C-9302-54DF98FB1EC8}" srcOrd="0" destOrd="0" presId="urn:microsoft.com/office/officeart/2008/layout/LinedList"/>
    <dgm:cxn modelId="{ECD932B1-EDA3-49EB-8A23-A65D5CDFB579}" type="presParOf" srcId="{10736D7F-5D97-4078-BEB3-A0A8B71343BB}" destId="{24BCD2DE-7463-48C4-8398-B55DB5BB9063}" srcOrd="1" destOrd="0" presId="urn:microsoft.com/office/officeart/2008/layout/LinedList"/>
    <dgm:cxn modelId="{1365EC88-D686-4AF4-900D-C3FEFB8CBB14}" type="presParOf" srcId="{24BCD2DE-7463-48C4-8398-B55DB5BB9063}" destId="{F1232DEC-8928-483E-9842-C37EC92AF6DE}" srcOrd="0" destOrd="0" presId="urn:microsoft.com/office/officeart/2008/layout/LinedList"/>
    <dgm:cxn modelId="{017E50D2-AB28-42E0-AA97-6CD3D2B63A0D}" type="presParOf" srcId="{24BCD2DE-7463-48C4-8398-B55DB5BB9063}" destId="{EE82E6BB-00CE-4BB5-8423-CA0FED10FB13}" srcOrd="1" destOrd="0" presId="urn:microsoft.com/office/officeart/2008/layout/LinedList"/>
    <dgm:cxn modelId="{D74FACD8-CE6F-4DC2-BDAD-14E5E0DEBD7F}" type="presParOf" srcId="{10736D7F-5D97-4078-BEB3-A0A8B71343BB}" destId="{836ED2B7-03E7-4BDB-9988-E08BBF81EA0F}" srcOrd="2" destOrd="0" presId="urn:microsoft.com/office/officeart/2008/layout/LinedList"/>
    <dgm:cxn modelId="{6E4067A2-3CC7-4BD5-9E95-6DC44D8A0041}" type="presParOf" srcId="{10736D7F-5D97-4078-BEB3-A0A8B71343BB}" destId="{0EA0D077-27FA-434D-A38B-1F28595B5460}" srcOrd="3" destOrd="0" presId="urn:microsoft.com/office/officeart/2008/layout/LinedList"/>
    <dgm:cxn modelId="{D83F44A1-33DF-42D7-8444-A9E71B65BB8C}" type="presParOf" srcId="{0EA0D077-27FA-434D-A38B-1F28595B5460}" destId="{37EFDA87-ECCC-4A75-BAC0-A2D57EF9C8B3}" srcOrd="0" destOrd="0" presId="urn:microsoft.com/office/officeart/2008/layout/LinedList"/>
    <dgm:cxn modelId="{9341150B-439D-4A94-9F80-C1D2772C86B0}" type="presParOf" srcId="{0EA0D077-27FA-434D-A38B-1F28595B5460}" destId="{9EF2C0A4-F04E-4E0C-91C5-F7D4BA3F5417}" srcOrd="1" destOrd="0" presId="urn:microsoft.com/office/officeart/2008/layout/LinedList"/>
    <dgm:cxn modelId="{30CDEB33-AD07-4C26-BE0C-12980440EF9F}" type="presParOf" srcId="{10736D7F-5D97-4078-BEB3-A0A8B71343BB}" destId="{8B6E6981-E073-40E5-A0D0-F3EAFC7AE79A}" srcOrd="4" destOrd="0" presId="urn:microsoft.com/office/officeart/2008/layout/LinedList"/>
    <dgm:cxn modelId="{383EF6F6-9DBB-4269-B99B-3D95E840991A}" type="presParOf" srcId="{10736D7F-5D97-4078-BEB3-A0A8B71343BB}" destId="{548BE31A-0117-47F3-A9A9-93144DF03F21}" srcOrd="5" destOrd="0" presId="urn:microsoft.com/office/officeart/2008/layout/LinedList"/>
    <dgm:cxn modelId="{A6425E04-6F8B-437A-AA9B-0ECCF2910D1C}" type="presParOf" srcId="{548BE31A-0117-47F3-A9A9-93144DF03F21}" destId="{EB70A175-97F6-4496-B787-6E23EDEAAE9C}" srcOrd="0" destOrd="0" presId="urn:microsoft.com/office/officeart/2008/layout/LinedList"/>
    <dgm:cxn modelId="{5DCC25A5-2249-4519-A15A-147BF45F9EAD}" type="presParOf" srcId="{548BE31A-0117-47F3-A9A9-93144DF03F21}" destId="{62379DC5-EBD2-4E33-9A13-962DC9E45C7F}" srcOrd="1" destOrd="0" presId="urn:microsoft.com/office/officeart/2008/layout/LinedList"/>
    <dgm:cxn modelId="{C04D9D65-6BF2-41C2-BC79-DF6E2BD7CC03}" type="presParOf" srcId="{10736D7F-5D97-4078-BEB3-A0A8B71343BB}" destId="{0E3319E5-A2F9-4DFE-B127-A7F76F66D563}" srcOrd="6" destOrd="0" presId="urn:microsoft.com/office/officeart/2008/layout/LinedList"/>
    <dgm:cxn modelId="{7DA6A524-3F04-42DD-8D24-CA21636ADC2B}" type="presParOf" srcId="{10736D7F-5D97-4078-BEB3-A0A8B71343BB}" destId="{A43666B3-EC68-4049-A34E-BF103E6C1A50}" srcOrd="7" destOrd="0" presId="urn:microsoft.com/office/officeart/2008/layout/LinedList"/>
    <dgm:cxn modelId="{66E747DD-5BF7-4C46-B1BF-209862CBA18A}" type="presParOf" srcId="{A43666B3-EC68-4049-A34E-BF103E6C1A50}" destId="{5A7CEE72-3EFE-4BAD-B51F-FE3A73183A8F}" srcOrd="0" destOrd="0" presId="urn:microsoft.com/office/officeart/2008/layout/LinedList"/>
    <dgm:cxn modelId="{9D28BB90-2801-4F5D-9717-FFAB87BA9D26}" type="presParOf" srcId="{A43666B3-EC68-4049-A34E-BF103E6C1A50}" destId="{EB4C7FE6-DC57-4F1F-95D9-2CA1A011FC0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5E4EC0-B2BE-457F-8955-E70C558ED6F2}">
      <dsp:nvSpPr>
        <dsp:cNvPr id="0" name=""/>
        <dsp:cNvSpPr/>
      </dsp:nvSpPr>
      <dsp:spPr>
        <a:xfrm>
          <a:off x="0" y="531"/>
          <a:ext cx="10515600" cy="1242935"/>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E67268-9E22-45B6-A7EA-68C2CA1A7DA2}">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4FF5C0-86BD-48DB-AB1C-CC9F1F1F689B}">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de-DE" sz="2500" kern="1200" dirty="0"/>
            <a:t>Was ist Organisationsverschulden?</a:t>
          </a:r>
          <a:endParaRPr lang="en-US" sz="2500" kern="1200" dirty="0"/>
        </a:p>
      </dsp:txBody>
      <dsp:txXfrm>
        <a:off x="1435590" y="531"/>
        <a:ext cx="9080009" cy="1242935"/>
      </dsp:txXfrm>
    </dsp:sp>
    <dsp:sp modelId="{FE6904F4-98CC-4EF3-9EE3-3EEFD70A3EB5}">
      <dsp:nvSpPr>
        <dsp:cNvPr id="0" name=""/>
        <dsp:cNvSpPr/>
      </dsp:nvSpPr>
      <dsp:spPr>
        <a:xfrm>
          <a:off x="0" y="1554201"/>
          <a:ext cx="10515600" cy="1242935"/>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9AC160-152F-44A9-AF0E-75B6B013D668}">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39306F-2634-4BC2-A510-F2B06D5EE4F8}">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de-DE" sz="2500" kern="1200" dirty="0"/>
            <a:t>Rechtsprechung</a:t>
          </a:r>
          <a:endParaRPr lang="en-US" sz="2500" kern="1200" dirty="0"/>
        </a:p>
      </dsp:txBody>
      <dsp:txXfrm>
        <a:off x="1435590" y="1554201"/>
        <a:ext cx="9080009" cy="1242935"/>
      </dsp:txXfrm>
    </dsp:sp>
    <dsp:sp modelId="{03544AB8-B822-465C-93AC-D885DF3FE858}">
      <dsp:nvSpPr>
        <dsp:cNvPr id="0" name=""/>
        <dsp:cNvSpPr/>
      </dsp:nvSpPr>
      <dsp:spPr>
        <a:xfrm>
          <a:off x="0" y="3107870"/>
          <a:ext cx="10515600" cy="1242935"/>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9721CA-D401-479B-8C9B-52619A5419D4}">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A5B8D3-8C1E-494F-9FBB-90685B63E621}">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de-DE" sz="2500" kern="1200" dirty="0"/>
            <a:t>Ausblick – Organisationsverschulden in Krisenzeiten </a:t>
          </a:r>
          <a:endParaRPr lang="en-US" sz="2500" kern="1200" dirty="0"/>
        </a:p>
      </dsp:txBody>
      <dsp:txXfrm>
        <a:off x="1435590" y="3107870"/>
        <a:ext cx="9080009" cy="12429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ACD803-5AEA-470C-9302-54DF98FB1EC8}">
      <dsp:nvSpPr>
        <dsp:cNvPr id="0" name=""/>
        <dsp:cNvSpPr/>
      </dsp:nvSpPr>
      <dsp:spPr>
        <a:xfrm>
          <a:off x="0" y="3141"/>
          <a:ext cx="10514077"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232DEC-8928-483E-9842-C37EC92AF6DE}">
      <dsp:nvSpPr>
        <dsp:cNvPr id="0" name=""/>
        <dsp:cNvSpPr/>
      </dsp:nvSpPr>
      <dsp:spPr>
        <a:xfrm>
          <a:off x="0" y="3141"/>
          <a:ext cx="10514077" cy="1479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de-DE" sz="1800" b="1" u="sng" kern="1200" dirty="0"/>
            <a:t>Ausreichender Hygienestandard</a:t>
          </a:r>
        </a:p>
        <a:p>
          <a:pPr marL="0" lvl="0" indent="0" algn="l" defTabSz="800100">
            <a:lnSpc>
              <a:spcPct val="90000"/>
            </a:lnSpc>
            <a:spcBef>
              <a:spcPct val="0"/>
            </a:spcBef>
            <a:spcAft>
              <a:spcPct val="35000"/>
            </a:spcAft>
            <a:buNone/>
          </a:pPr>
          <a:r>
            <a:rPr lang="de-DE" sz="1800" kern="1200" dirty="0"/>
            <a:t>&gt; alle verwendeten Materialien (Schläuche, Patientenbetten, Desinfektionsmittel…) steril halten</a:t>
          </a:r>
        </a:p>
      </dsp:txBody>
      <dsp:txXfrm>
        <a:off x="0" y="3141"/>
        <a:ext cx="10514077" cy="1479963"/>
      </dsp:txXfrm>
    </dsp:sp>
    <dsp:sp modelId="{836ED2B7-03E7-4BDB-9988-E08BBF81EA0F}">
      <dsp:nvSpPr>
        <dsp:cNvPr id="0" name=""/>
        <dsp:cNvSpPr/>
      </dsp:nvSpPr>
      <dsp:spPr>
        <a:xfrm>
          <a:off x="0" y="2158989"/>
          <a:ext cx="10514077"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EFDA87-ECCC-4A75-BAC0-A2D57EF9C8B3}">
      <dsp:nvSpPr>
        <dsp:cNvPr id="0" name=""/>
        <dsp:cNvSpPr/>
      </dsp:nvSpPr>
      <dsp:spPr>
        <a:xfrm>
          <a:off x="0" y="1023887"/>
          <a:ext cx="10514077" cy="1479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de-DE" sz="1800" b="1" u="sng" kern="1200" dirty="0"/>
            <a:t>Ausreichender und tauglicher Vorrat an medizinischen Geräten, Medikamenten und Blutkonserven (apparativer Standard)</a:t>
          </a:r>
        </a:p>
        <a:p>
          <a:pPr marL="0" lvl="0" indent="0" algn="l" defTabSz="800100">
            <a:lnSpc>
              <a:spcPct val="90000"/>
            </a:lnSpc>
            <a:spcBef>
              <a:spcPct val="0"/>
            </a:spcBef>
            <a:spcAft>
              <a:spcPct val="35000"/>
            </a:spcAft>
            <a:buNone/>
          </a:pPr>
          <a:r>
            <a:rPr lang="de-DE" sz="1800" kern="1200" dirty="0"/>
            <a:t>&gt; das Risiko einer Infektion über eine Blutkonserve muss auf das unvermeidbare Restrisiko beschränkt sein</a:t>
          </a:r>
        </a:p>
        <a:p>
          <a:pPr marL="0" lvl="0" indent="0" algn="l" defTabSz="800100">
            <a:lnSpc>
              <a:spcPct val="90000"/>
            </a:lnSpc>
            <a:spcBef>
              <a:spcPct val="0"/>
            </a:spcBef>
            <a:spcAft>
              <a:spcPct val="35000"/>
            </a:spcAft>
            <a:buNone/>
          </a:pPr>
          <a:endParaRPr lang="de-DE" sz="1800" kern="1200" dirty="0"/>
        </a:p>
        <a:p>
          <a:pPr marL="0" lvl="0" indent="0" algn="l" defTabSz="800100">
            <a:lnSpc>
              <a:spcPct val="90000"/>
            </a:lnSpc>
            <a:spcBef>
              <a:spcPct val="0"/>
            </a:spcBef>
            <a:spcAft>
              <a:spcPct val="35000"/>
            </a:spcAft>
            <a:buNone/>
          </a:pPr>
          <a:r>
            <a:rPr lang="de-DE" sz="1800" b="1" u="sng" kern="1200" dirty="0"/>
            <a:t>Funktionstüchtigkeit und ordnungsgemäße Handhabung medizinischer Geräte</a:t>
          </a:r>
        </a:p>
        <a:p>
          <a:pPr marL="0" lvl="0" indent="0" algn="l" defTabSz="800100">
            <a:lnSpc>
              <a:spcPct val="90000"/>
            </a:lnSpc>
            <a:spcBef>
              <a:spcPct val="0"/>
            </a:spcBef>
            <a:spcAft>
              <a:spcPct val="35000"/>
            </a:spcAft>
            <a:buNone/>
          </a:pPr>
          <a:r>
            <a:rPr lang="de-DE" sz="1800" kern="1200" dirty="0"/>
            <a:t>&gt; Regelmäßige Wartungen der Geräte </a:t>
          </a:r>
        </a:p>
        <a:p>
          <a:pPr marL="0" lvl="0" indent="0" algn="l" defTabSz="800100">
            <a:lnSpc>
              <a:spcPct val="90000"/>
            </a:lnSpc>
            <a:spcBef>
              <a:spcPct val="0"/>
            </a:spcBef>
            <a:spcAft>
              <a:spcPct val="35000"/>
            </a:spcAft>
            <a:buNone/>
          </a:pPr>
          <a:r>
            <a:rPr lang="de-DE" sz="1800" kern="1200" dirty="0"/>
            <a:t>&gt; Schulungen des Personals </a:t>
          </a:r>
        </a:p>
      </dsp:txBody>
      <dsp:txXfrm>
        <a:off x="0" y="1023887"/>
        <a:ext cx="10514077" cy="1479963"/>
      </dsp:txXfrm>
    </dsp:sp>
    <dsp:sp modelId="{8B6E6981-E073-40E5-A0D0-F3EAFC7AE79A}">
      <dsp:nvSpPr>
        <dsp:cNvPr id="0" name=""/>
        <dsp:cNvSpPr/>
      </dsp:nvSpPr>
      <dsp:spPr>
        <a:xfrm>
          <a:off x="0" y="3470066"/>
          <a:ext cx="10514077"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70A175-97F6-4496-B787-6E23EDEAAE9C}">
      <dsp:nvSpPr>
        <dsp:cNvPr id="0" name=""/>
        <dsp:cNvSpPr/>
      </dsp:nvSpPr>
      <dsp:spPr>
        <a:xfrm rot="10800000" flipV="1">
          <a:off x="0" y="3362495"/>
          <a:ext cx="10514077" cy="474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0" lvl="0" indent="0" algn="l" defTabSz="266700">
            <a:lnSpc>
              <a:spcPct val="90000"/>
            </a:lnSpc>
            <a:spcBef>
              <a:spcPct val="0"/>
            </a:spcBef>
            <a:spcAft>
              <a:spcPct val="35000"/>
            </a:spcAft>
            <a:buNone/>
          </a:pPr>
          <a:endParaRPr lang="de-DE" sz="600" b="1" u="sng" kern="1200" dirty="0"/>
        </a:p>
        <a:p>
          <a:pPr marL="0" lvl="0" indent="0" algn="l" defTabSz="266700">
            <a:lnSpc>
              <a:spcPct val="90000"/>
            </a:lnSpc>
            <a:spcBef>
              <a:spcPct val="0"/>
            </a:spcBef>
            <a:spcAft>
              <a:spcPct val="35000"/>
            </a:spcAft>
            <a:buNone/>
          </a:pPr>
          <a:endParaRPr lang="de-DE" sz="600" b="1" u="sng" kern="1200" dirty="0"/>
        </a:p>
        <a:p>
          <a:pPr marL="0" lvl="0" indent="0" algn="l" defTabSz="266700">
            <a:lnSpc>
              <a:spcPct val="90000"/>
            </a:lnSpc>
            <a:spcBef>
              <a:spcPct val="0"/>
            </a:spcBef>
            <a:spcAft>
              <a:spcPct val="35000"/>
            </a:spcAft>
            <a:buNone/>
          </a:pPr>
          <a:r>
            <a:rPr lang="de-DE" sz="1800" b="1" u="sng" kern="1200" dirty="0"/>
            <a:t>Bereitstellung und Überwachung von geeignetem Personal</a:t>
          </a:r>
        </a:p>
        <a:p>
          <a:pPr marL="0" lvl="0" indent="0" algn="l" defTabSz="266700">
            <a:lnSpc>
              <a:spcPct val="90000"/>
            </a:lnSpc>
            <a:spcBef>
              <a:spcPct val="0"/>
            </a:spcBef>
            <a:spcAft>
              <a:spcPct val="35000"/>
            </a:spcAft>
            <a:buNone/>
          </a:pPr>
          <a:r>
            <a:rPr lang="de-DE" sz="1800" kern="1200" dirty="0"/>
            <a:t>&gt; Bereitstellen von ausreichend qualifiziertem Personal: Einsatzpläne, Urlaubsvertretungen, Nacht-/Notdienste </a:t>
          </a:r>
        </a:p>
        <a:p>
          <a:pPr marL="0" lvl="0" indent="0" algn="l" defTabSz="266700">
            <a:lnSpc>
              <a:spcPct val="90000"/>
            </a:lnSpc>
            <a:spcBef>
              <a:spcPct val="0"/>
            </a:spcBef>
            <a:spcAft>
              <a:spcPct val="35000"/>
            </a:spcAft>
            <a:buNone/>
          </a:pPr>
          <a:r>
            <a:rPr lang="de-DE" sz="1800" kern="1200" dirty="0"/>
            <a:t>&gt; Überprüfung der notwendigen Qualifikationen  </a:t>
          </a:r>
        </a:p>
      </dsp:txBody>
      <dsp:txXfrm rot="-10800000">
        <a:off x="0" y="3362495"/>
        <a:ext cx="10514077" cy="474224"/>
      </dsp:txXfrm>
    </dsp:sp>
    <dsp:sp modelId="{0E3319E5-A2F9-4DFE-B127-A7F76F66D563}">
      <dsp:nvSpPr>
        <dsp:cNvPr id="0" name=""/>
        <dsp:cNvSpPr/>
      </dsp:nvSpPr>
      <dsp:spPr>
        <a:xfrm>
          <a:off x="0" y="986821"/>
          <a:ext cx="10514077"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7CEE72-3EFE-4BAD-B51F-FE3A73183A8F}">
      <dsp:nvSpPr>
        <dsp:cNvPr id="0" name=""/>
        <dsp:cNvSpPr/>
      </dsp:nvSpPr>
      <dsp:spPr>
        <a:xfrm>
          <a:off x="0" y="3437293"/>
          <a:ext cx="10514077" cy="1479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de-DE" sz="6500" kern="1200" dirty="0"/>
        </a:p>
      </dsp:txBody>
      <dsp:txXfrm>
        <a:off x="0" y="3437293"/>
        <a:ext cx="10514077" cy="147996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4T10:59:57.5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0,'7661'0,"-7625"0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8T10:04:06.38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1,'5512'0,"-5490"0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4T11:00:02.24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0,'4879'0,"-4842"0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8T10:01:58.89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76,'98'-19,"59"13,-99 6,-1-3,83-14,-45 3,1 4,176 4,-200 6,273 0,-313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8T10:02:01.68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77,'157'1,"171"-3,-78-23,-88 8,317-16,1184 34,-1638-1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8T10:02:20.2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11,'4173'0,"-4137"1,-1 3,0 1,46 12,-12-2,-16-8,-1-3,1-1,62-6,-11 0,45 1,201 5,-290 3,81 18,-24-2,-7-11,173-3,15 0,-135 14,-96-11,113 3,593-16,-576-10,-4-1,-160 12,0-1,0-1,0-2,46-13,93-13,-48 10,-43 9,1 4,-1 4,110 6,-44 1,1579-3,-1677-3,0-2,59-14,6 0,-66 12,-5-1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8T10:03:25.48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0,'2997'0,"-2973"0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8T10:03:39.74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0,'7558'0,"-7510"0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8T10:03:52.23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0,'4'0,"10"4,8 6,-4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8T10:03:55.43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0,'9496'0,"-9465"0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306785-1188-41F0-8A9E-659E3F79228F}" type="datetimeFigureOut">
              <a:rPr lang="de-DE" smtClean="0"/>
              <a:t>04.10.2023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C2887D-F860-40D4-A43B-F433E92FABD8}" type="slidenum">
              <a:rPr lang="de-DE" smtClean="0"/>
              <a:t>‹Nr.›</a:t>
            </a:fld>
            <a:endParaRPr lang="de-DE"/>
          </a:p>
        </p:txBody>
      </p:sp>
    </p:spTree>
    <p:extLst>
      <p:ext uri="{BB962C8B-B14F-4D97-AF65-F5344CB8AC3E}">
        <p14:creationId xmlns:p14="http://schemas.microsoft.com/office/powerpoint/2010/main" val="683975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5C2887D-F860-40D4-A43B-F433E92FABD8}" type="slidenum">
              <a:rPr lang="de-DE" smtClean="0"/>
              <a:t>13</a:t>
            </a:fld>
            <a:endParaRPr lang="de-DE"/>
          </a:p>
        </p:txBody>
      </p:sp>
    </p:spTree>
    <p:extLst>
      <p:ext uri="{BB962C8B-B14F-4D97-AF65-F5344CB8AC3E}">
        <p14:creationId xmlns:p14="http://schemas.microsoft.com/office/powerpoint/2010/main" val="647370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84D1C-F6A2-13E1-2E79-F4DAA58953BD}"/>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379CD799-8D59-1838-E06F-752B8F40BE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DC5B8550-DDAF-8C1D-5BB2-78AFEEF5B74B}"/>
              </a:ext>
            </a:extLst>
          </p:cNvPr>
          <p:cNvSpPr>
            <a:spLocks noGrp="1"/>
          </p:cNvSpPr>
          <p:nvPr>
            <p:ph type="dt" sz="half" idx="10"/>
          </p:nvPr>
        </p:nvSpPr>
        <p:spPr/>
        <p:txBody>
          <a:bodyPr/>
          <a:lstStyle/>
          <a:p>
            <a:fld id="{47860E4E-9D8D-4AC5-9C23-EF2FCB8F0483}" type="datetimeFigureOut">
              <a:rPr lang="de-DE" smtClean="0"/>
              <a:t>04.10.2023</a:t>
            </a:fld>
            <a:endParaRPr lang="de-DE"/>
          </a:p>
        </p:txBody>
      </p:sp>
      <p:sp>
        <p:nvSpPr>
          <p:cNvPr id="5" name="Fußzeilenplatzhalter 4">
            <a:extLst>
              <a:ext uri="{FF2B5EF4-FFF2-40B4-BE49-F238E27FC236}">
                <a16:creationId xmlns:a16="http://schemas.microsoft.com/office/drawing/2014/main" id="{F5C97A23-E928-B2C9-06F8-0CE1C20D851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DDD586D-5AA4-F984-3D97-88A6AF6F5E3A}"/>
              </a:ext>
            </a:extLst>
          </p:cNvPr>
          <p:cNvSpPr>
            <a:spLocks noGrp="1"/>
          </p:cNvSpPr>
          <p:nvPr>
            <p:ph type="sldNum" sz="quarter" idx="12"/>
          </p:nvPr>
        </p:nvSpPr>
        <p:spPr/>
        <p:txBody>
          <a:bodyPr/>
          <a:lstStyle/>
          <a:p>
            <a:fld id="{985DF016-B341-4B65-BBF5-ECCD0FEAD219}" type="slidenum">
              <a:rPr lang="de-DE" smtClean="0"/>
              <a:t>‹Nr.›</a:t>
            </a:fld>
            <a:endParaRPr lang="de-DE"/>
          </a:p>
        </p:txBody>
      </p:sp>
    </p:spTree>
    <p:extLst>
      <p:ext uri="{BB962C8B-B14F-4D97-AF65-F5344CB8AC3E}">
        <p14:creationId xmlns:p14="http://schemas.microsoft.com/office/powerpoint/2010/main" val="492387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DBDF97-AF6F-CECF-BC39-F4CBC8FB0E4B}"/>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49A0D9F3-EFCA-9DA4-19E6-AF4271F9D369}"/>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D1E1262-E68D-ED20-8566-52785550AC13}"/>
              </a:ext>
            </a:extLst>
          </p:cNvPr>
          <p:cNvSpPr>
            <a:spLocks noGrp="1"/>
          </p:cNvSpPr>
          <p:nvPr>
            <p:ph type="dt" sz="half" idx="10"/>
          </p:nvPr>
        </p:nvSpPr>
        <p:spPr/>
        <p:txBody>
          <a:bodyPr/>
          <a:lstStyle/>
          <a:p>
            <a:fld id="{47860E4E-9D8D-4AC5-9C23-EF2FCB8F0483}" type="datetimeFigureOut">
              <a:rPr lang="de-DE" smtClean="0"/>
              <a:t>04.10.2023</a:t>
            </a:fld>
            <a:endParaRPr lang="de-DE"/>
          </a:p>
        </p:txBody>
      </p:sp>
      <p:sp>
        <p:nvSpPr>
          <p:cNvPr id="5" name="Fußzeilenplatzhalter 4">
            <a:extLst>
              <a:ext uri="{FF2B5EF4-FFF2-40B4-BE49-F238E27FC236}">
                <a16:creationId xmlns:a16="http://schemas.microsoft.com/office/drawing/2014/main" id="{C32834C9-0F8A-CB45-642B-2B0C2F0775E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5B36BA1-9CA2-BE9C-DF57-FDDE86461627}"/>
              </a:ext>
            </a:extLst>
          </p:cNvPr>
          <p:cNvSpPr>
            <a:spLocks noGrp="1"/>
          </p:cNvSpPr>
          <p:nvPr>
            <p:ph type="sldNum" sz="quarter" idx="12"/>
          </p:nvPr>
        </p:nvSpPr>
        <p:spPr/>
        <p:txBody>
          <a:bodyPr/>
          <a:lstStyle/>
          <a:p>
            <a:fld id="{985DF016-B341-4B65-BBF5-ECCD0FEAD219}" type="slidenum">
              <a:rPr lang="de-DE" smtClean="0"/>
              <a:t>‹Nr.›</a:t>
            </a:fld>
            <a:endParaRPr lang="de-DE"/>
          </a:p>
        </p:txBody>
      </p:sp>
    </p:spTree>
    <p:extLst>
      <p:ext uri="{BB962C8B-B14F-4D97-AF65-F5344CB8AC3E}">
        <p14:creationId xmlns:p14="http://schemas.microsoft.com/office/powerpoint/2010/main" val="2126637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F87107FB-2227-1599-65F3-C8C5245A828C}"/>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B63B557B-741A-108F-DB51-987355814F49}"/>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2D25B63-892B-F51E-F4EA-1666760AA107}"/>
              </a:ext>
            </a:extLst>
          </p:cNvPr>
          <p:cNvSpPr>
            <a:spLocks noGrp="1"/>
          </p:cNvSpPr>
          <p:nvPr>
            <p:ph type="dt" sz="half" idx="10"/>
          </p:nvPr>
        </p:nvSpPr>
        <p:spPr/>
        <p:txBody>
          <a:bodyPr/>
          <a:lstStyle/>
          <a:p>
            <a:fld id="{47860E4E-9D8D-4AC5-9C23-EF2FCB8F0483}" type="datetimeFigureOut">
              <a:rPr lang="de-DE" smtClean="0"/>
              <a:t>04.10.2023</a:t>
            </a:fld>
            <a:endParaRPr lang="de-DE"/>
          </a:p>
        </p:txBody>
      </p:sp>
      <p:sp>
        <p:nvSpPr>
          <p:cNvPr id="5" name="Fußzeilenplatzhalter 4">
            <a:extLst>
              <a:ext uri="{FF2B5EF4-FFF2-40B4-BE49-F238E27FC236}">
                <a16:creationId xmlns:a16="http://schemas.microsoft.com/office/drawing/2014/main" id="{78137EC8-8351-D547-D2F1-28AB1174772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DF49668-D37A-2909-226B-E7F4B239D719}"/>
              </a:ext>
            </a:extLst>
          </p:cNvPr>
          <p:cNvSpPr>
            <a:spLocks noGrp="1"/>
          </p:cNvSpPr>
          <p:nvPr>
            <p:ph type="sldNum" sz="quarter" idx="12"/>
          </p:nvPr>
        </p:nvSpPr>
        <p:spPr/>
        <p:txBody>
          <a:bodyPr/>
          <a:lstStyle/>
          <a:p>
            <a:fld id="{985DF016-B341-4B65-BBF5-ECCD0FEAD219}" type="slidenum">
              <a:rPr lang="de-DE" smtClean="0"/>
              <a:t>‹Nr.›</a:t>
            </a:fld>
            <a:endParaRPr lang="de-DE"/>
          </a:p>
        </p:txBody>
      </p:sp>
    </p:spTree>
    <p:extLst>
      <p:ext uri="{BB962C8B-B14F-4D97-AF65-F5344CB8AC3E}">
        <p14:creationId xmlns:p14="http://schemas.microsoft.com/office/powerpoint/2010/main" val="3499442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4168A2-5C77-9728-6846-C440C011CAF6}"/>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6B2E34B-488E-489E-296A-E8FABEAE481E}"/>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641EB6D-4AAC-0432-027A-030075521E11}"/>
              </a:ext>
            </a:extLst>
          </p:cNvPr>
          <p:cNvSpPr>
            <a:spLocks noGrp="1"/>
          </p:cNvSpPr>
          <p:nvPr>
            <p:ph type="dt" sz="half" idx="10"/>
          </p:nvPr>
        </p:nvSpPr>
        <p:spPr/>
        <p:txBody>
          <a:bodyPr/>
          <a:lstStyle/>
          <a:p>
            <a:fld id="{47860E4E-9D8D-4AC5-9C23-EF2FCB8F0483}" type="datetimeFigureOut">
              <a:rPr lang="de-DE" smtClean="0"/>
              <a:t>04.10.2023</a:t>
            </a:fld>
            <a:endParaRPr lang="de-DE"/>
          </a:p>
        </p:txBody>
      </p:sp>
      <p:sp>
        <p:nvSpPr>
          <p:cNvPr id="5" name="Fußzeilenplatzhalter 4">
            <a:extLst>
              <a:ext uri="{FF2B5EF4-FFF2-40B4-BE49-F238E27FC236}">
                <a16:creationId xmlns:a16="http://schemas.microsoft.com/office/drawing/2014/main" id="{A540D9AD-BB6E-E982-649D-AD3B64657A9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1711D80-C65E-954A-2DE3-41B59497D1B1}"/>
              </a:ext>
            </a:extLst>
          </p:cNvPr>
          <p:cNvSpPr>
            <a:spLocks noGrp="1"/>
          </p:cNvSpPr>
          <p:nvPr>
            <p:ph type="sldNum" sz="quarter" idx="12"/>
          </p:nvPr>
        </p:nvSpPr>
        <p:spPr/>
        <p:txBody>
          <a:bodyPr/>
          <a:lstStyle/>
          <a:p>
            <a:fld id="{985DF016-B341-4B65-BBF5-ECCD0FEAD219}" type="slidenum">
              <a:rPr lang="de-DE" smtClean="0"/>
              <a:t>‹Nr.›</a:t>
            </a:fld>
            <a:endParaRPr lang="de-DE"/>
          </a:p>
        </p:txBody>
      </p:sp>
    </p:spTree>
    <p:extLst>
      <p:ext uri="{BB962C8B-B14F-4D97-AF65-F5344CB8AC3E}">
        <p14:creationId xmlns:p14="http://schemas.microsoft.com/office/powerpoint/2010/main" val="3713972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FE3DDE-D346-288B-1DB5-F23DDCB44D03}"/>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24DB0FBF-B6B8-8D98-5DA4-DB54B5B01A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DA8BDB81-D49C-75C6-84BE-8874DC012F8B}"/>
              </a:ext>
            </a:extLst>
          </p:cNvPr>
          <p:cNvSpPr>
            <a:spLocks noGrp="1"/>
          </p:cNvSpPr>
          <p:nvPr>
            <p:ph type="dt" sz="half" idx="10"/>
          </p:nvPr>
        </p:nvSpPr>
        <p:spPr/>
        <p:txBody>
          <a:bodyPr/>
          <a:lstStyle/>
          <a:p>
            <a:fld id="{47860E4E-9D8D-4AC5-9C23-EF2FCB8F0483}" type="datetimeFigureOut">
              <a:rPr lang="de-DE" smtClean="0"/>
              <a:t>04.10.2023</a:t>
            </a:fld>
            <a:endParaRPr lang="de-DE"/>
          </a:p>
        </p:txBody>
      </p:sp>
      <p:sp>
        <p:nvSpPr>
          <p:cNvPr id="5" name="Fußzeilenplatzhalter 4">
            <a:extLst>
              <a:ext uri="{FF2B5EF4-FFF2-40B4-BE49-F238E27FC236}">
                <a16:creationId xmlns:a16="http://schemas.microsoft.com/office/drawing/2014/main" id="{C88D258A-8CD9-1AD3-0DE8-F2B1CDB1505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D0E3487-FCD2-43B7-DA0B-3A2642FB3442}"/>
              </a:ext>
            </a:extLst>
          </p:cNvPr>
          <p:cNvSpPr>
            <a:spLocks noGrp="1"/>
          </p:cNvSpPr>
          <p:nvPr>
            <p:ph type="sldNum" sz="quarter" idx="12"/>
          </p:nvPr>
        </p:nvSpPr>
        <p:spPr/>
        <p:txBody>
          <a:bodyPr/>
          <a:lstStyle/>
          <a:p>
            <a:fld id="{985DF016-B341-4B65-BBF5-ECCD0FEAD219}" type="slidenum">
              <a:rPr lang="de-DE" smtClean="0"/>
              <a:t>‹Nr.›</a:t>
            </a:fld>
            <a:endParaRPr lang="de-DE"/>
          </a:p>
        </p:txBody>
      </p:sp>
    </p:spTree>
    <p:extLst>
      <p:ext uri="{BB962C8B-B14F-4D97-AF65-F5344CB8AC3E}">
        <p14:creationId xmlns:p14="http://schemas.microsoft.com/office/powerpoint/2010/main" val="2629435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F1530D-65EC-63EA-8178-B6D586465691}"/>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5177A12-4C69-653E-D1B9-96A128685112}"/>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2003AFF9-9248-8AE9-8611-FF1367067B3A}"/>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6969F35F-A77F-7D24-C3BF-E22EAEB77534}"/>
              </a:ext>
            </a:extLst>
          </p:cNvPr>
          <p:cNvSpPr>
            <a:spLocks noGrp="1"/>
          </p:cNvSpPr>
          <p:nvPr>
            <p:ph type="dt" sz="half" idx="10"/>
          </p:nvPr>
        </p:nvSpPr>
        <p:spPr/>
        <p:txBody>
          <a:bodyPr/>
          <a:lstStyle/>
          <a:p>
            <a:fld id="{47860E4E-9D8D-4AC5-9C23-EF2FCB8F0483}" type="datetimeFigureOut">
              <a:rPr lang="de-DE" smtClean="0"/>
              <a:t>04.10.2023</a:t>
            </a:fld>
            <a:endParaRPr lang="de-DE"/>
          </a:p>
        </p:txBody>
      </p:sp>
      <p:sp>
        <p:nvSpPr>
          <p:cNvPr id="6" name="Fußzeilenplatzhalter 5">
            <a:extLst>
              <a:ext uri="{FF2B5EF4-FFF2-40B4-BE49-F238E27FC236}">
                <a16:creationId xmlns:a16="http://schemas.microsoft.com/office/drawing/2014/main" id="{09D32804-83E5-DDE7-CA0C-45CDD41A970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50159A6F-9862-EEE1-999B-DD23768EFBA3}"/>
              </a:ext>
            </a:extLst>
          </p:cNvPr>
          <p:cNvSpPr>
            <a:spLocks noGrp="1"/>
          </p:cNvSpPr>
          <p:nvPr>
            <p:ph type="sldNum" sz="quarter" idx="12"/>
          </p:nvPr>
        </p:nvSpPr>
        <p:spPr/>
        <p:txBody>
          <a:bodyPr/>
          <a:lstStyle/>
          <a:p>
            <a:fld id="{985DF016-B341-4B65-BBF5-ECCD0FEAD219}" type="slidenum">
              <a:rPr lang="de-DE" smtClean="0"/>
              <a:t>‹Nr.›</a:t>
            </a:fld>
            <a:endParaRPr lang="de-DE"/>
          </a:p>
        </p:txBody>
      </p:sp>
    </p:spTree>
    <p:extLst>
      <p:ext uri="{BB962C8B-B14F-4D97-AF65-F5344CB8AC3E}">
        <p14:creationId xmlns:p14="http://schemas.microsoft.com/office/powerpoint/2010/main" val="310696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F96291-09D4-772F-7FEE-F617D104D442}"/>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F106760E-C06E-AEC5-66A6-3E77133F1D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5EB1F8E7-9B4F-A15D-0C5B-9B4A2C0C2C19}"/>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B8C5EF67-396A-E004-C30D-FD423313BE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FA18DBAF-FC67-23CB-70B2-1D94D742B011}"/>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226B67B0-AA13-3E65-5C5D-510D1A2E4999}"/>
              </a:ext>
            </a:extLst>
          </p:cNvPr>
          <p:cNvSpPr>
            <a:spLocks noGrp="1"/>
          </p:cNvSpPr>
          <p:nvPr>
            <p:ph type="dt" sz="half" idx="10"/>
          </p:nvPr>
        </p:nvSpPr>
        <p:spPr/>
        <p:txBody>
          <a:bodyPr/>
          <a:lstStyle/>
          <a:p>
            <a:fld id="{47860E4E-9D8D-4AC5-9C23-EF2FCB8F0483}" type="datetimeFigureOut">
              <a:rPr lang="de-DE" smtClean="0"/>
              <a:t>04.10.2023</a:t>
            </a:fld>
            <a:endParaRPr lang="de-DE"/>
          </a:p>
        </p:txBody>
      </p:sp>
      <p:sp>
        <p:nvSpPr>
          <p:cNvPr id="8" name="Fußzeilenplatzhalter 7">
            <a:extLst>
              <a:ext uri="{FF2B5EF4-FFF2-40B4-BE49-F238E27FC236}">
                <a16:creationId xmlns:a16="http://schemas.microsoft.com/office/drawing/2014/main" id="{3C8A7117-5627-0235-9744-37A50DBB03EB}"/>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239541D6-B4FF-8A41-21E9-FB5D5ECA1CC7}"/>
              </a:ext>
            </a:extLst>
          </p:cNvPr>
          <p:cNvSpPr>
            <a:spLocks noGrp="1"/>
          </p:cNvSpPr>
          <p:nvPr>
            <p:ph type="sldNum" sz="quarter" idx="12"/>
          </p:nvPr>
        </p:nvSpPr>
        <p:spPr/>
        <p:txBody>
          <a:bodyPr/>
          <a:lstStyle/>
          <a:p>
            <a:fld id="{985DF016-B341-4B65-BBF5-ECCD0FEAD219}" type="slidenum">
              <a:rPr lang="de-DE" smtClean="0"/>
              <a:t>‹Nr.›</a:t>
            </a:fld>
            <a:endParaRPr lang="de-DE"/>
          </a:p>
        </p:txBody>
      </p:sp>
    </p:spTree>
    <p:extLst>
      <p:ext uri="{BB962C8B-B14F-4D97-AF65-F5344CB8AC3E}">
        <p14:creationId xmlns:p14="http://schemas.microsoft.com/office/powerpoint/2010/main" val="3433335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AE0B5B-6C19-51D8-2FBD-265B52693010}"/>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05BD9BAC-6E99-0AF4-A362-BDB11B21D16C}"/>
              </a:ext>
            </a:extLst>
          </p:cNvPr>
          <p:cNvSpPr>
            <a:spLocks noGrp="1"/>
          </p:cNvSpPr>
          <p:nvPr>
            <p:ph type="dt" sz="half" idx="10"/>
          </p:nvPr>
        </p:nvSpPr>
        <p:spPr/>
        <p:txBody>
          <a:bodyPr/>
          <a:lstStyle/>
          <a:p>
            <a:fld id="{47860E4E-9D8D-4AC5-9C23-EF2FCB8F0483}" type="datetimeFigureOut">
              <a:rPr lang="de-DE" smtClean="0"/>
              <a:t>04.10.2023</a:t>
            </a:fld>
            <a:endParaRPr lang="de-DE"/>
          </a:p>
        </p:txBody>
      </p:sp>
      <p:sp>
        <p:nvSpPr>
          <p:cNvPr id="4" name="Fußzeilenplatzhalter 3">
            <a:extLst>
              <a:ext uri="{FF2B5EF4-FFF2-40B4-BE49-F238E27FC236}">
                <a16:creationId xmlns:a16="http://schemas.microsoft.com/office/drawing/2014/main" id="{1B5A5EC8-CBCE-AA63-D7A9-6F48AFBE10FD}"/>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044A7DFB-3FA0-92FF-A3BC-8F0739C594C3}"/>
              </a:ext>
            </a:extLst>
          </p:cNvPr>
          <p:cNvSpPr>
            <a:spLocks noGrp="1"/>
          </p:cNvSpPr>
          <p:nvPr>
            <p:ph type="sldNum" sz="quarter" idx="12"/>
          </p:nvPr>
        </p:nvSpPr>
        <p:spPr/>
        <p:txBody>
          <a:bodyPr/>
          <a:lstStyle/>
          <a:p>
            <a:fld id="{985DF016-B341-4B65-BBF5-ECCD0FEAD219}" type="slidenum">
              <a:rPr lang="de-DE" smtClean="0"/>
              <a:t>‹Nr.›</a:t>
            </a:fld>
            <a:endParaRPr lang="de-DE"/>
          </a:p>
        </p:txBody>
      </p:sp>
    </p:spTree>
    <p:extLst>
      <p:ext uri="{BB962C8B-B14F-4D97-AF65-F5344CB8AC3E}">
        <p14:creationId xmlns:p14="http://schemas.microsoft.com/office/powerpoint/2010/main" val="1255257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341284B-AD75-4522-2F11-F66CB40445B8}"/>
              </a:ext>
            </a:extLst>
          </p:cNvPr>
          <p:cNvSpPr>
            <a:spLocks noGrp="1"/>
          </p:cNvSpPr>
          <p:nvPr>
            <p:ph type="dt" sz="half" idx="10"/>
          </p:nvPr>
        </p:nvSpPr>
        <p:spPr/>
        <p:txBody>
          <a:bodyPr/>
          <a:lstStyle/>
          <a:p>
            <a:fld id="{47860E4E-9D8D-4AC5-9C23-EF2FCB8F0483}" type="datetimeFigureOut">
              <a:rPr lang="de-DE" smtClean="0"/>
              <a:t>04.10.2023</a:t>
            </a:fld>
            <a:endParaRPr lang="de-DE"/>
          </a:p>
        </p:txBody>
      </p:sp>
      <p:sp>
        <p:nvSpPr>
          <p:cNvPr id="3" name="Fußzeilenplatzhalter 2">
            <a:extLst>
              <a:ext uri="{FF2B5EF4-FFF2-40B4-BE49-F238E27FC236}">
                <a16:creationId xmlns:a16="http://schemas.microsoft.com/office/drawing/2014/main" id="{839BB826-791F-61C7-6B15-9663063C525D}"/>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4214872F-00BE-4E59-D68C-686546CC816A}"/>
              </a:ext>
            </a:extLst>
          </p:cNvPr>
          <p:cNvSpPr>
            <a:spLocks noGrp="1"/>
          </p:cNvSpPr>
          <p:nvPr>
            <p:ph type="sldNum" sz="quarter" idx="12"/>
          </p:nvPr>
        </p:nvSpPr>
        <p:spPr/>
        <p:txBody>
          <a:bodyPr/>
          <a:lstStyle/>
          <a:p>
            <a:fld id="{985DF016-B341-4B65-BBF5-ECCD0FEAD219}" type="slidenum">
              <a:rPr lang="de-DE" smtClean="0"/>
              <a:t>‹Nr.›</a:t>
            </a:fld>
            <a:endParaRPr lang="de-DE"/>
          </a:p>
        </p:txBody>
      </p:sp>
    </p:spTree>
    <p:extLst>
      <p:ext uri="{BB962C8B-B14F-4D97-AF65-F5344CB8AC3E}">
        <p14:creationId xmlns:p14="http://schemas.microsoft.com/office/powerpoint/2010/main" val="825402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B68972-D22E-3192-CBE7-998A82D375E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B2C0EB2D-E168-6EC0-05AE-FA2D086496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EB37E319-60F6-290E-4909-172B923D9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B5C2DDB-9ED7-6169-0C3A-3C6221FBDE88}"/>
              </a:ext>
            </a:extLst>
          </p:cNvPr>
          <p:cNvSpPr>
            <a:spLocks noGrp="1"/>
          </p:cNvSpPr>
          <p:nvPr>
            <p:ph type="dt" sz="half" idx="10"/>
          </p:nvPr>
        </p:nvSpPr>
        <p:spPr/>
        <p:txBody>
          <a:bodyPr/>
          <a:lstStyle/>
          <a:p>
            <a:fld id="{47860E4E-9D8D-4AC5-9C23-EF2FCB8F0483}" type="datetimeFigureOut">
              <a:rPr lang="de-DE" smtClean="0"/>
              <a:t>04.10.2023</a:t>
            </a:fld>
            <a:endParaRPr lang="de-DE"/>
          </a:p>
        </p:txBody>
      </p:sp>
      <p:sp>
        <p:nvSpPr>
          <p:cNvPr id="6" name="Fußzeilenplatzhalter 5">
            <a:extLst>
              <a:ext uri="{FF2B5EF4-FFF2-40B4-BE49-F238E27FC236}">
                <a16:creationId xmlns:a16="http://schemas.microsoft.com/office/drawing/2014/main" id="{D4705482-7D28-7582-6FA7-1B594EEC09FF}"/>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370A1A7B-786B-08FE-FC01-15650D2AE537}"/>
              </a:ext>
            </a:extLst>
          </p:cNvPr>
          <p:cNvSpPr>
            <a:spLocks noGrp="1"/>
          </p:cNvSpPr>
          <p:nvPr>
            <p:ph type="sldNum" sz="quarter" idx="12"/>
          </p:nvPr>
        </p:nvSpPr>
        <p:spPr/>
        <p:txBody>
          <a:bodyPr/>
          <a:lstStyle/>
          <a:p>
            <a:fld id="{985DF016-B341-4B65-BBF5-ECCD0FEAD219}" type="slidenum">
              <a:rPr lang="de-DE" smtClean="0"/>
              <a:t>‹Nr.›</a:t>
            </a:fld>
            <a:endParaRPr lang="de-DE"/>
          </a:p>
        </p:txBody>
      </p:sp>
    </p:spTree>
    <p:extLst>
      <p:ext uri="{BB962C8B-B14F-4D97-AF65-F5344CB8AC3E}">
        <p14:creationId xmlns:p14="http://schemas.microsoft.com/office/powerpoint/2010/main" val="157189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A7A9F1-8144-4A05-103A-40448ACA37D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F2039FCA-345C-348C-22DE-F9281888FF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086DF37B-AADD-0061-6905-BDF4B607BC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336D37E-DA0C-202E-73EB-6D263043C8C2}"/>
              </a:ext>
            </a:extLst>
          </p:cNvPr>
          <p:cNvSpPr>
            <a:spLocks noGrp="1"/>
          </p:cNvSpPr>
          <p:nvPr>
            <p:ph type="dt" sz="half" idx="10"/>
          </p:nvPr>
        </p:nvSpPr>
        <p:spPr/>
        <p:txBody>
          <a:bodyPr/>
          <a:lstStyle/>
          <a:p>
            <a:fld id="{47860E4E-9D8D-4AC5-9C23-EF2FCB8F0483}" type="datetimeFigureOut">
              <a:rPr lang="de-DE" smtClean="0"/>
              <a:t>04.10.2023</a:t>
            </a:fld>
            <a:endParaRPr lang="de-DE"/>
          </a:p>
        </p:txBody>
      </p:sp>
      <p:sp>
        <p:nvSpPr>
          <p:cNvPr id="6" name="Fußzeilenplatzhalter 5">
            <a:extLst>
              <a:ext uri="{FF2B5EF4-FFF2-40B4-BE49-F238E27FC236}">
                <a16:creationId xmlns:a16="http://schemas.microsoft.com/office/drawing/2014/main" id="{D61D1C11-69A6-BD74-1771-B21F01048FF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CE449404-0FEE-1A06-DEC0-0F6637508CF9}"/>
              </a:ext>
            </a:extLst>
          </p:cNvPr>
          <p:cNvSpPr>
            <a:spLocks noGrp="1"/>
          </p:cNvSpPr>
          <p:nvPr>
            <p:ph type="sldNum" sz="quarter" idx="12"/>
          </p:nvPr>
        </p:nvSpPr>
        <p:spPr/>
        <p:txBody>
          <a:bodyPr/>
          <a:lstStyle/>
          <a:p>
            <a:fld id="{985DF016-B341-4B65-BBF5-ECCD0FEAD219}" type="slidenum">
              <a:rPr lang="de-DE" smtClean="0"/>
              <a:t>‹Nr.›</a:t>
            </a:fld>
            <a:endParaRPr lang="de-DE"/>
          </a:p>
        </p:txBody>
      </p:sp>
    </p:spTree>
    <p:extLst>
      <p:ext uri="{BB962C8B-B14F-4D97-AF65-F5344CB8AC3E}">
        <p14:creationId xmlns:p14="http://schemas.microsoft.com/office/powerpoint/2010/main" val="2392155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2078B69-259A-C2A7-EC9B-CCE6AD6E18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1AE48BAD-6C16-B32F-69E1-61939F0327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2075D2F-0371-B006-1A88-0A402E6456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860E4E-9D8D-4AC5-9C23-EF2FCB8F0483}" type="datetimeFigureOut">
              <a:rPr lang="de-DE" smtClean="0"/>
              <a:t>04.10.2023</a:t>
            </a:fld>
            <a:endParaRPr lang="de-DE"/>
          </a:p>
        </p:txBody>
      </p:sp>
      <p:sp>
        <p:nvSpPr>
          <p:cNvPr id="5" name="Fußzeilenplatzhalter 4">
            <a:extLst>
              <a:ext uri="{FF2B5EF4-FFF2-40B4-BE49-F238E27FC236}">
                <a16:creationId xmlns:a16="http://schemas.microsoft.com/office/drawing/2014/main" id="{045396B1-5F52-1A5F-A97B-9381BE30E8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C447F64F-4BCD-D252-AE08-CEECE283AC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5DF016-B341-4B65-BBF5-ECCD0FEAD219}" type="slidenum">
              <a:rPr lang="de-DE" smtClean="0"/>
              <a:t>‹Nr.›</a:t>
            </a:fld>
            <a:endParaRPr lang="de-DE"/>
          </a:p>
        </p:txBody>
      </p:sp>
    </p:spTree>
    <p:extLst>
      <p:ext uri="{BB962C8B-B14F-4D97-AF65-F5344CB8AC3E}">
        <p14:creationId xmlns:p14="http://schemas.microsoft.com/office/powerpoint/2010/main" val="34013767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image" Target="../media/image17.tmp"/><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tmp"/><Relationship Id="rId7" Type="http://schemas.openxmlformats.org/officeDocument/2006/relationships/customXml" Target="../ink/ink2.xml"/><Relationship Id="rId2" Type="http://schemas.openxmlformats.org/officeDocument/2006/relationships/image" Target="../media/image19.tmp"/><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customXml" Target="../ink/ink1.xml"/><Relationship Id="rId4" Type="http://schemas.openxmlformats.org/officeDocument/2006/relationships/image" Target="../media/image21.tmp"/></Relationships>
</file>

<file path=ppt/slides/_rels/slide12.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image" Target="../media/image22.tmp"/><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3.tmp"/><Relationship Id="rId13" Type="http://schemas.openxmlformats.org/officeDocument/2006/relationships/customXml" Target="../ink/ink5.xml"/><Relationship Id="rId18" Type="http://schemas.openxmlformats.org/officeDocument/2006/relationships/image" Target="../media/image36.png"/><Relationship Id="rId3" Type="http://schemas.openxmlformats.org/officeDocument/2006/relationships/image" Target="../media/image28.tmp"/><Relationship Id="rId21" Type="http://schemas.openxmlformats.org/officeDocument/2006/relationships/customXml" Target="../ink/ink9.xml"/><Relationship Id="rId7" Type="http://schemas.openxmlformats.org/officeDocument/2006/relationships/image" Target="../media/image32.tmp"/><Relationship Id="rId12" Type="http://schemas.openxmlformats.org/officeDocument/2006/relationships/image" Target="../media/image33.png"/><Relationship Id="rId17" Type="http://schemas.openxmlformats.org/officeDocument/2006/relationships/customXml" Target="../ink/ink7.xml"/><Relationship Id="rId2" Type="http://schemas.openxmlformats.org/officeDocument/2006/relationships/image" Target="../media/image27.tmp"/><Relationship Id="rId16" Type="http://schemas.openxmlformats.org/officeDocument/2006/relationships/image" Target="../media/image35.png"/><Relationship Id="rId20"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1.tmp"/><Relationship Id="rId11" Type="http://schemas.openxmlformats.org/officeDocument/2006/relationships/customXml" Target="../ink/ink4.xml"/><Relationship Id="rId24" Type="http://schemas.openxmlformats.org/officeDocument/2006/relationships/image" Target="../media/image39.png"/><Relationship Id="rId5" Type="http://schemas.openxmlformats.org/officeDocument/2006/relationships/image" Target="../media/image30.tmp"/><Relationship Id="rId15" Type="http://schemas.openxmlformats.org/officeDocument/2006/relationships/customXml" Target="../ink/ink6.xml"/><Relationship Id="rId23" Type="http://schemas.openxmlformats.org/officeDocument/2006/relationships/customXml" Target="../ink/ink10.xml"/><Relationship Id="rId10" Type="http://schemas.openxmlformats.org/officeDocument/2006/relationships/image" Target="../media/image32.png"/><Relationship Id="rId19" Type="http://schemas.openxmlformats.org/officeDocument/2006/relationships/customXml" Target="../ink/ink8.xml"/><Relationship Id="rId4" Type="http://schemas.openxmlformats.org/officeDocument/2006/relationships/image" Target="../media/image29.tmp"/><Relationship Id="rId9" Type="http://schemas.openxmlformats.org/officeDocument/2006/relationships/customXml" Target="../ink/ink3.xml"/><Relationship Id="rId14" Type="http://schemas.openxmlformats.org/officeDocument/2006/relationships/image" Target="../media/image34.png"/><Relationship Id="rId22"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tmp"/><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image" Target="../media/image10.tmp"/><Relationship Id="rId1" Type="http://schemas.openxmlformats.org/officeDocument/2006/relationships/slideLayout" Target="../slideLayouts/slideLayout2.xml"/><Relationship Id="rId5" Type="http://schemas.openxmlformats.org/officeDocument/2006/relationships/hyperlink" Target="https://www.bundesgesundheitsministerium.de/themen/pflege/pflegepersonaluntergrenzen.html" TargetMode="External"/><Relationship Id="rId4" Type="http://schemas.openxmlformats.org/officeDocument/2006/relationships/image" Target="../media/image12.tmp"/></Relationships>
</file>

<file path=ppt/slides/_rels/slide7.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image" Target="../media/image15.tmp"/><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36C4118A-B523-45D9-B427-8E05B2DEA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2" name="Titel 1">
            <a:extLst>
              <a:ext uri="{FF2B5EF4-FFF2-40B4-BE49-F238E27FC236}">
                <a16:creationId xmlns:a16="http://schemas.microsoft.com/office/drawing/2014/main" id="{06710D59-327F-B5F0-6103-6AF2969A3C1D}"/>
              </a:ext>
            </a:extLst>
          </p:cNvPr>
          <p:cNvSpPr>
            <a:spLocks noGrp="1"/>
          </p:cNvSpPr>
          <p:nvPr>
            <p:ph type="ctrTitle"/>
          </p:nvPr>
        </p:nvSpPr>
        <p:spPr>
          <a:xfrm>
            <a:off x="836676" y="1643605"/>
            <a:ext cx="4675483" cy="1785395"/>
          </a:xfrm>
          <a:noFill/>
        </p:spPr>
        <p:txBody>
          <a:bodyPr>
            <a:normAutofit/>
          </a:bodyPr>
          <a:lstStyle/>
          <a:p>
            <a:pPr algn="l"/>
            <a:r>
              <a:rPr lang="de-DE" sz="3300" b="1" dirty="0"/>
              <a:t>Haftung wegen Organisationsverschuldens </a:t>
            </a:r>
            <a:br>
              <a:rPr lang="de-DE" sz="3300" b="1" dirty="0"/>
            </a:br>
            <a:r>
              <a:rPr lang="de-DE" sz="3300" dirty="0"/>
              <a:t>Überblick und Ausblick </a:t>
            </a:r>
          </a:p>
        </p:txBody>
      </p:sp>
      <p:sp>
        <p:nvSpPr>
          <p:cNvPr id="3" name="Untertitel 2">
            <a:extLst>
              <a:ext uri="{FF2B5EF4-FFF2-40B4-BE49-F238E27FC236}">
                <a16:creationId xmlns:a16="http://schemas.microsoft.com/office/drawing/2014/main" id="{52093996-2CAE-F807-9FA9-6A3A21AA04B9}"/>
              </a:ext>
            </a:extLst>
          </p:cNvPr>
          <p:cNvSpPr>
            <a:spLocks noGrp="1"/>
          </p:cNvSpPr>
          <p:nvPr>
            <p:ph type="subTitle" idx="1"/>
          </p:nvPr>
        </p:nvSpPr>
        <p:spPr>
          <a:xfrm>
            <a:off x="836676" y="4068287"/>
            <a:ext cx="4899039" cy="2060799"/>
          </a:xfrm>
          <a:noFill/>
        </p:spPr>
        <p:txBody>
          <a:bodyPr>
            <a:normAutofit/>
          </a:bodyPr>
          <a:lstStyle/>
          <a:p>
            <a:pPr algn="l"/>
            <a:r>
              <a:rPr lang="de-DE" dirty="0"/>
              <a:t>Timm Laue-Ogal</a:t>
            </a:r>
          </a:p>
          <a:p>
            <a:pPr algn="l"/>
            <a:r>
              <a:rPr lang="de-DE" sz="1800" dirty="0"/>
              <a:t>Rechtsanwalt / Fachanwalt für Medizinrecht / Fachanwalt für Arbeitsrecht</a:t>
            </a:r>
          </a:p>
          <a:p>
            <a:pPr algn="l"/>
            <a:r>
              <a:rPr lang="de-DE" sz="1800" dirty="0"/>
              <a:t>Heger-Tor-Wall 19, 49078 Osnabrück</a:t>
            </a:r>
          </a:p>
          <a:p>
            <a:pPr algn="l"/>
            <a:r>
              <a:rPr lang="de-DE" sz="1800" dirty="0"/>
              <a:t>www.rechtskontor49.de</a:t>
            </a:r>
          </a:p>
        </p:txBody>
      </p:sp>
      <p:pic>
        <p:nvPicPr>
          <p:cNvPr id="5" name="Grafik 4" descr="Ein Bild, das Text, draußen, Himmel, Gebäude enthält.&#10;&#10;Automatisch generierte Beschreibung">
            <a:extLst>
              <a:ext uri="{FF2B5EF4-FFF2-40B4-BE49-F238E27FC236}">
                <a16:creationId xmlns:a16="http://schemas.microsoft.com/office/drawing/2014/main" id="{EBE711F3-9C96-6E7D-DC04-66447E45A4BC}"/>
              </a:ext>
            </a:extLst>
          </p:cNvPr>
          <p:cNvPicPr>
            <a:picLocks noChangeAspect="1"/>
          </p:cNvPicPr>
          <p:nvPr/>
        </p:nvPicPr>
        <p:blipFill rotWithShape="1">
          <a:blip r:embed="rId2">
            <a:extLst>
              <a:ext uri="{28A0092B-C50C-407E-A947-70E740481C1C}">
                <a14:useLocalDpi xmlns:a14="http://schemas.microsoft.com/office/drawing/2010/main" val="0"/>
              </a:ext>
            </a:extLst>
          </a:blip>
          <a:srcRect l="12512" r="28060" b="-1"/>
          <a:stretch/>
        </p:blipFill>
        <p:spPr>
          <a:xfrm>
            <a:off x="6771189" y="934329"/>
            <a:ext cx="4467829" cy="4873606"/>
          </a:xfrm>
          <a:prstGeom prst="rect">
            <a:avLst/>
          </a:prstGeom>
          <a:effectLst>
            <a:softEdge rad="444500"/>
          </a:effectLst>
        </p:spPr>
      </p:pic>
      <p:pic>
        <p:nvPicPr>
          <p:cNvPr id="6" name="Grafik 5" descr="Ein Bild, das draußen, Gebäude, Fenster, Himmel enthält.&#10;&#10;Automatisch generierte Beschreibung">
            <a:extLst>
              <a:ext uri="{FF2B5EF4-FFF2-40B4-BE49-F238E27FC236}">
                <a16:creationId xmlns:a16="http://schemas.microsoft.com/office/drawing/2014/main" id="{05286221-90FB-61E4-5C94-47315B12F9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5714" y="841248"/>
            <a:ext cx="6453237" cy="5287838"/>
          </a:xfrm>
          <a:prstGeom prst="rect">
            <a:avLst/>
          </a:prstGeom>
        </p:spPr>
      </p:pic>
    </p:spTree>
    <p:extLst>
      <p:ext uri="{BB962C8B-B14F-4D97-AF65-F5344CB8AC3E}">
        <p14:creationId xmlns:p14="http://schemas.microsoft.com/office/powerpoint/2010/main" val="4156060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00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4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2000"/>
                                  </p:stCondLst>
                                  <p:iterate type="lt">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4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2000"/>
                                  </p:stCondLst>
                                  <p:iterate type="lt">
                                    <p:tmPct val="10000"/>
                                  </p:iterate>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400"/>
                                        <p:tgtEl>
                                          <p:spTgt spid="3">
                                            <p:txEl>
                                              <p:pRg st="3" end="3"/>
                                            </p:txEl>
                                          </p:spTgt>
                                        </p:tgtEl>
                                      </p:cBhvr>
                                    </p:animEffect>
                                  </p:childTnLst>
                                </p:cTn>
                              </p:par>
                              <p:par>
                                <p:cTn id="23" presetID="10" presetClass="entr" presetSubtype="0" fill="hold" grpId="0" nodeType="withEffect">
                                  <p:stCondLst>
                                    <p:cond delay="1000"/>
                                  </p:stCondLst>
                                  <p:iterate type="lt">
                                    <p:tmPct val="10000"/>
                                  </p:iterate>
                                  <p:childTnLst>
                                    <p:set>
                                      <p:cBhvr>
                                        <p:cTn id="24" dur="1" fill="hold">
                                          <p:stCondLst>
                                            <p:cond delay="0"/>
                                          </p:stCondLst>
                                        </p:cTn>
                                        <p:tgtEl>
                                          <p:spTgt spid="2"/>
                                        </p:tgtEl>
                                        <p:attrNameLst>
                                          <p:attrName>style.visibility</p:attrName>
                                        </p:attrNameLst>
                                      </p:cBhvr>
                                      <p:to>
                                        <p:strVal val="visible"/>
                                      </p:to>
                                    </p:set>
                                    <p:animEffect transition="in" filter="fade">
                                      <p:cBhvr>
                                        <p:cTn id="25"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Screenshot, Schrift, Zahl enthält.&#10;&#10;Automatisch generierte Beschreibung">
            <a:extLst>
              <a:ext uri="{FF2B5EF4-FFF2-40B4-BE49-F238E27FC236}">
                <a16:creationId xmlns:a16="http://schemas.microsoft.com/office/drawing/2014/main" id="{98FC6FD3-99A4-5B81-7FED-C31970E83C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0779" y="1194355"/>
            <a:ext cx="7344448" cy="3609139"/>
          </a:xfrm>
          <a:prstGeom prst="rect">
            <a:avLst/>
          </a:prstGeom>
        </p:spPr>
      </p:pic>
      <p:pic>
        <p:nvPicPr>
          <p:cNvPr id="5" name="Grafik 4" descr="Ein Bild, das Schrift, Text, Grafiken, Logo enthält.&#10;&#10;Automatisch generierte Beschreibung">
            <a:extLst>
              <a:ext uri="{FF2B5EF4-FFF2-40B4-BE49-F238E27FC236}">
                <a16:creationId xmlns:a16="http://schemas.microsoft.com/office/drawing/2014/main" id="{EBA7E51C-7FE4-D583-FEB8-341910433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59" y="376523"/>
            <a:ext cx="4591691" cy="817832"/>
          </a:xfrm>
          <a:prstGeom prst="rect">
            <a:avLst/>
          </a:prstGeom>
        </p:spPr>
      </p:pic>
      <p:sp>
        <p:nvSpPr>
          <p:cNvPr id="6" name="Textfeld 5">
            <a:extLst>
              <a:ext uri="{FF2B5EF4-FFF2-40B4-BE49-F238E27FC236}">
                <a16:creationId xmlns:a16="http://schemas.microsoft.com/office/drawing/2014/main" id="{E5DA1677-46A1-7FC6-3C8D-DFBF9B6BE7CB}"/>
              </a:ext>
            </a:extLst>
          </p:cNvPr>
          <p:cNvSpPr txBox="1"/>
          <p:nvPr/>
        </p:nvSpPr>
        <p:spPr>
          <a:xfrm>
            <a:off x="1966004" y="5019443"/>
            <a:ext cx="7967445" cy="1477328"/>
          </a:xfrm>
          <a:prstGeom prst="rect">
            <a:avLst/>
          </a:prstGeom>
          <a:noFill/>
        </p:spPr>
        <p:txBody>
          <a:bodyPr wrap="square">
            <a:spAutoFit/>
          </a:bodyPr>
          <a:lstStyle/>
          <a:p>
            <a:r>
              <a:rPr lang="de-DE" b="1" dirty="0"/>
              <a:t>LG Münster, 111 O 25/14</a:t>
            </a:r>
          </a:p>
          <a:p>
            <a:pPr marL="285750" indent="-285750">
              <a:buFont typeface="Arial" panose="020B0604020202020204" pitchFamily="34" charset="0"/>
              <a:buChar char="•"/>
            </a:pPr>
            <a:r>
              <a:rPr lang="de-DE" dirty="0"/>
              <a:t>die Klinik hätte den alkoholkranken Belegarzt nicht weiter arbeiten lassen dürfen </a:t>
            </a:r>
          </a:p>
          <a:p>
            <a:pPr marL="285750" indent="-285750">
              <a:buFont typeface="Arial" panose="020B0604020202020204" pitchFamily="34" charset="0"/>
              <a:buChar char="•"/>
            </a:pPr>
            <a:r>
              <a:rPr lang="de-DE" dirty="0"/>
              <a:t>Grund: Gefahren, die von einem operativ tätigen Neurochirurgen ausgehen </a:t>
            </a:r>
          </a:p>
          <a:p>
            <a:r>
              <a:rPr lang="de-DE" b="1" dirty="0">
                <a:sym typeface="Wingdings" panose="05000000000000000000" pitchFamily="2" charset="2"/>
              </a:rPr>
              <a:t> grobes Organisationsverschulden wegen ungeeigneten Personals auch bei gespaltenem Krankenhausaufnahmevertrag</a:t>
            </a:r>
            <a:endParaRPr lang="de-DE" b="1" dirty="0"/>
          </a:p>
        </p:txBody>
      </p:sp>
      <p:sp>
        <p:nvSpPr>
          <p:cNvPr id="2" name="Rechteck 1">
            <a:extLst>
              <a:ext uri="{FF2B5EF4-FFF2-40B4-BE49-F238E27FC236}">
                <a16:creationId xmlns:a16="http://schemas.microsoft.com/office/drawing/2014/main" id="{56DEC546-5040-EB49-E4CB-BD9FBA3B75CB}"/>
              </a:ext>
            </a:extLst>
          </p:cNvPr>
          <p:cNvSpPr/>
          <p:nvPr/>
        </p:nvSpPr>
        <p:spPr>
          <a:xfrm>
            <a:off x="1981259" y="376523"/>
            <a:ext cx="7437349" cy="4426971"/>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865192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D1D39607-3BED-D746-D2AB-E8BA379799E4}"/>
              </a:ext>
            </a:extLst>
          </p:cNvPr>
          <p:cNvSpPr txBox="1"/>
          <p:nvPr/>
        </p:nvSpPr>
        <p:spPr>
          <a:xfrm>
            <a:off x="760710" y="4027090"/>
            <a:ext cx="11188343" cy="2308324"/>
          </a:xfrm>
          <a:prstGeom prst="rect">
            <a:avLst/>
          </a:prstGeom>
          <a:noFill/>
        </p:spPr>
        <p:txBody>
          <a:bodyPr wrap="square">
            <a:spAutoFit/>
          </a:bodyPr>
          <a:lstStyle/>
          <a:p>
            <a:r>
              <a:rPr lang="de-DE" b="1" dirty="0"/>
              <a:t>OLG München</a:t>
            </a:r>
          </a:p>
          <a:p>
            <a:pPr marL="285750" indent="-285750">
              <a:buFont typeface="Arial" panose="020B0604020202020204" pitchFamily="34" charset="0"/>
              <a:buChar char="•"/>
            </a:pPr>
            <a:r>
              <a:rPr lang="de-DE" dirty="0"/>
              <a:t>Entgegen klinikinterner mündlicher Anweisung legte eine Krankenschwester einen EKG-Befund nicht auf die Patientenakte und legte ihn auch nicht dem behandelnden Arzt vor. </a:t>
            </a:r>
          </a:p>
          <a:p>
            <a:pPr marL="285750" indent="-285750">
              <a:buFont typeface="Arial" panose="020B0604020202020204" pitchFamily="34" charset="0"/>
              <a:buChar char="•"/>
            </a:pPr>
            <a:r>
              <a:rPr lang="de-DE" dirty="0"/>
              <a:t>Der behandelnde Arzt hat den EKG-Befund deshalb nicht beachtet.</a:t>
            </a:r>
          </a:p>
          <a:p>
            <a:pPr marL="285750" indent="-285750">
              <a:buFont typeface="Arial" panose="020B0604020202020204" pitchFamily="34" charset="0"/>
              <a:buChar char="•"/>
            </a:pPr>
            <a:r>
              <a:rPr lang="de-DE" dirty="0"/>
              <a:t>Durch die Weiterbehandlung, die bei Beachtung des EKG nicht erfolgt wäre, erlitt die Patientin einen Herz-Kreislauf-Stillstand und daraufhin einen hypoxischen Hirnschaden.</a:t>
            </a:r>
          </a:p>
          <a:p>
            <a:pPr marL="285750" indent="-285750">
              <a:buFont typeface="Arial" panose="020B0604020202020204" pitchFamily="34" charset="0"/>
              <a:buChar char="•"/>
            </a:pPr>
            <a:r>
              <a:rPr lang="de-DE" dirty="0"/>
              <a:t>Grob fehlerhaftes Verhalten ist hier dem Krankenhausträger zuzurechnen.</a:t>
            </a:r>
          </a:p>
          <a:p>
            <a:r>
              <a:rPr lang="de-DE" b="1" dirty="0">
                <a:sym typeface="Wingdings" panose="05000000000000000000" pitchFamily="2" charset="2"/>
              </a:rPr>
              <a:t> außerdem: Organisationsverschulden trifft auch den Chefarzt persönlich</a:t>
            </a:r>
            <a:endParaRPr lang="de-DE" b="1" dirty="0"/>
          </a:p>
        </p:txBody>
      </p:sp>
      <p:sp>
        <p:nvSpPr>
          <p:cNvPr id="9" name="Rechteck 8">
            <a:extLst>
              <a:ext uri="{FF2B5EF4-FFF2-40B4-BE49-F238E27FC236}">
                <a16:creationId xmlns:a16="http://schemas.microsoft.com/office/drawing/2014/main" id="{A2AECD7B-880C-4ED1-AD02-885BB2178A22}"/>
              </a:ext>
            </a:extLst>
          </p:cNvPr>
          <p:cNvSpPr/>
          <p:nvPr/>
        </p:nvSpPr>
        <p:spPr>
          <a:xfrm>
            <a:off x="1321807" y="1017299"/>
            <a:ext cx="9044412" cy="24444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descr="Ein Bild, das Text, Screenshot, Schrift, Reihe enthält.&#10;&#10;Automatisch generierte Beschreibung">
            <a:extLst>
              <a:ext uri="{FF2B5EF4-FFF2-40B4-BE49-F238E27FC236}">
                <a16:creationId xmlns:a16="http://schemas.microsoft.com/office/drawing/2014/main" id="{4D4182E0-3894-9376-EE1C-EA2D95803F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3199" y="1076584"/>
            <a:ext cx="6173020" cy="1090990"/>
          </a:xfrm>
          <a:prstGeom prst="rect">
            <a:avLst/>
          </a:prstGeom>
        </p:spPr>
      </p:pic>
      <p:pic>
        <p:nvPicPr>
          <p:cNvPr id="10" name="Grafik 9" descr="Ein Bild, das Text, Schrift, Screenshot, Reihe enthält.&#10;&#10;Automatisch generierte Beschreibung">
            <a:extLst>
              <a:ext uri="{FF2B5EF4-FFF2-40B4-BE49-F238E27FC236}">
                <a16:creationId xmlns:a16="http://schemas.microsoft.com/office/drawing/2014/main" id="{29A3F6CC-2F6C-278D-3E0B-E8DCBE78A2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685" y="2239517"/>
            <a:ext cx="5819721" cy="1189484"/>
          </a:xfrm>
          <a:prstGeom prst="rect">
            <a:avLst/>
          </a:prstGeom>
        </p:spPr>
      </p:pic>
      <p:pic>
        <p:nvPicPr>
          <p:cNvPr id="12" name="Grafik 11" descr="Ein Bild, das Text, Schrift, Screenshot, Marke enthält.&#10;&#10;Automatisch generierte Beschreibung">
            <a:extLst>
              <a:ext uri="{FF2B5EF4-FFF2-40B4-BE49-F238E27FC236}">
                <a16:creationId xmlns:a16="http://schemas.microsoft.com/office/drawing/2014/main" id="{29130812-E64C-62FB-92A3-6F96CD7598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3823" y="1076584"/>
            <a:ext cx="2750517" cy="1534200"/>
          </a:xfrm>
          <a:prstGeom prst="rect">
            <a:avLst/>
          </a:prstGeom>
        </p:spPr>
      </p:pic>
      <mc:AlternateContent xmlns:mc="http://schemas.openxmlformats.org/markup-compatibility/2006" xmlns:p14="http://schemas.microsoft.com/office/powerpoint/2010/main">
        <mc:Choice Requires="p14">
          <p:contentPart p14:bwMode="auto" r:id="rId5">
            <p14:nvContentPartPr>
              <p14:cNvPr id="13" name="Freihand 12">
                <a:extLst>
                  <a:ext uri="{FF2B5EF4-FFF2-40B4-BE49-F238E27FC236}">
                    <a16:creationId xmlns:a16="http://schemas.microsoft.com/office/drawing/2014/main" id="{6181DCE9-3252-28DB-5590-725BD006F89C}"/>
                  </a:ext>
                </a:extLst>
              </p14:cNvPr>
              <p14:cNvContentPartPr/>
              <p14:nvPr/>
            </p14:nvContentPartPr>
            <p14:xfrm>
              <a:off x="7097906" y="2438704"/>
              <a:ext cx="2771280" cy="360"/>
            </p14:xfrm>
          </p:contentPart>
        </mc:Choice>
        <mc:Fallback xmlns="">
          <p:pic>
            <p:nvPicPr>
              <p:cNvPr id="13" name="Freihand 12">
                <a:extLst>
                  <a:ext uri="{FF2B5EF4-FFF2-40B4-BE49-F238E27FC236}">
                    <a16:creationId xmlns:a16="http://schemas.microsoft.com/office/drawing/2014/main" id="{6181DCE9-3252-28DB-5590-725BD006F89C}"/>
                  </a:ext>
                </a:extLst>
              </p:cNvPr>
              <p:cNvPicPr/>
              <p:nvPr/>
            </p:nvPicPr>
            <p:blipFill>
              <a:blip r:embed="rId6"/>
              <a:stretch>
                <a:fillRect/>
              </a:stretch>
            </p:blipFill>
            <p:spPr>
              <a:xfrm>
                <a:off x="7043906" y="2330704"/>
                <a:ext cx="28789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Freihand 13">
                <a:extLst>
                  <a:ext uri="{FF2B5EF4-FFF2-40B4-BE49-F238E27FC236}">
                    <a16:creationId xmlns:a16="http://schemas.microsoft.com/office/drawing/2014/main" id="{4BD90279-4676-3B2E-C0D3-BA1FAA7FB77B}"/>
                  </a:ext>
                </a:extLst>
              </p14:cNvPr>
              <p14:cNvContentPartPr/>
              <p14:nvPr/>
            </p14:nvContentPartPr>
            <p14:xfrm>
              <a:off x="4363346" y="2610784"/>
              <a:ext cx="1770120" cy="360"/>
            </p14:xfrm>
          </p:contentPart>
        </mc:Choice>
        <mc:Fallback xmlns="">
          <p:pic>
            <p:nvPicPr>
              <p:cNvPr id="14" name="Freihand 13">
                <a:extLst>
                  <a:ext uri="{FF2B5EF4-FFF2-40B4-BE49-F238E27FC236}">
                    <a16:creationId xmlns:a16="http://schemas.microsoft.com/office/drawing/2014/main" id="{4BD90279-4676-3B2E-C0D3-BA1FAA7FB77B}"/>
                  </a:ext>
                </a:extLst>
              </p:cNvPr>
              <p:cNvPicPr/>
              <p:nvPr/>
            </p:nvPicPr>
            <p:blipFill>
              <a:blip r:embed="rId8"/>
              <a:stretch>
                <a:fillRect/>
              </a:stretch>
            </p:blipFill>
            <p:spPr>
              <a:xfrm>
                <a:off x="4309706" y="2502784"/>
                <a:ext cx="1877760" cy="216000"/>
              </a:xfrm>
              <a:prstGeom prst="rect">
                <a:avLst/>
              </a:prstGeom>
            </p:spPr>
          </p:pic>
        </mc:Fallback>
      </mc:AlternateContent>
    </p:spTree>
    <p:extLst>
      <p:ext uri="{BB962C8B-B14F-4D97-AF65-F5344CB8AC3E}">
        <p14:creationId xmlns:p14="http://schemas.microsoft.com/office/powerpoint/2010/main" val="1977266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Screenshot, Schrift, Informationen enthält.&#10;&#10;Automatisch generierte Beschreibung">
            <a:extLst>
              <a:ext uri="{FF2B5EF4-FFF2-40B4-BE49-F238E27FC236}">
                <a16:creationId xmlns:a16="http://schemas.microsoft.com/office/drawing/2014/main" id="{39EF1D5F-D869-BA3F-C79E-94021B03F3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7844" y="2249158"/>
            <a:ext cx="7871108" cy="1686666"/>
          </a:xfrm>
          <a:prstGeom prst="rect">
            <a:avLst/>
          </a:prstGeom>
        </p:spPr>
      </p:pic>
      <p:pic>
        <p:nvPicPr>
          <p:cNvPr id="6" name="Grafik 5" descr="Ein Bild, das Text, Schrift, Logo, Grafiken enthält.&#10;&#10;Automatisch generierte Beschreibung">
            <a:extLst>
              <a:ext uri="{FF2B5EF4-FFF2-40B4-BE49-F238E27FC236}">
                <a16:creationId xmlns:a16="http://schemas.microsoft.com/office/drawing/2014/main" id="{F347DF3C-C8FA-1773-04C9-CCEFADD6FD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7978" y="680267"/>
            <a:ext cx="1857634" cy="1552792"/>
          </a:xfrm>
          <a:prstGeom prst="rect">
            <a:avLst/>
          </a:prstGeom>
        </p:spPr>
      </p:pic>
      <p:sp>
        <p:nvSpPr>
          <p:cNvPr id="7" name="Textfeld 6">
            <a:extLst>
              <a:ext uri="{FF2B5EF4-FFF2-40B4-BE49-F238E27FC236}">
                <a16:creationId xmlns:a16="http://schemas.microsoft.com/office/drawing/2014/main" id="{CFB0B8DF-F6B9-85DA-144C-0B597527CE4F}"/>
              </a:ext>
            </a:extLst>
          </p:cNvPr>
          <p:cNvSpPr txBox="1"/>
          <p:nvPr/>
        </p:nvSpPr>
        <p:spPr>
          <a:xfrm>
            <a:off x="1777978" y="4700405"/>
            <a:ext cx="8800734" cy="1477328"/>
          </a:xfrm>
          <a:prstGeom prst="rect">
            <a:avLst/>
          </a:prstGeom>
          <a:noFill/>
        </p:spPr>
        <p:txBody>
          <a:bodyPr wrap="square">
            <a:spAutoFit/>
          </a:bodyPr>
          <a:lstStyle/>
          <a:p>
            <a:r>
              <a:rPr lang="de-DE" b="1" dirty="0"/>
              <a:t>OLG Düsseldorf</a:t>
            </a:r>
          </a:p>
          <a:p>
            <a:pPr marL="285750" indent="-285750">
              <a:buFont typeface="Arial" panose="020B0604020202020204" pitchFamily="34" charset="0"/>
              <a:buChar char="•"/>
            </a:pPr>
            <a:r>
              <a:rPr lang="de-DE" dirty="0"/>
              <a:t>Der Sturz wurde nicht durch pflegerisches Versagen begünstigt</a:t>
            </a:r>
          </a:p>
          <a:p>
            <a:pPr marL="285750" indent="-285750">
              <a:buFont typeface="Arial" panose="020B0604020202020204" pitchFamily="34" charset="0"/>
              <a:buChar char="•"/>
            </a:pPr>
            <a:r>
              <a:rPr lang="de-DE" dirty="0"/>
              <a:t>Insbesondere freiheitsentziehende Maßnahmen mussten und hätten auch nicht angewendet werden sollen</a:t>
            </a:r>
          </a:p>
          <a:p>
            <a:r>
              <a:rPr lang="de-DE" b="1" dirty="0">
                <a:sym typeface="Wingdings" panose="05000000000000000000" pitchFamily="2" charset="2"/>
              </a:rPr>
              <a:t> Kein Organisationsverschulden</a:t>
            </a:r>
            <a:endParaRPr lang="de-DE" b="1" dirty="0"/>
          </a:p>
        </p:txBody>
      </p:sp>
      <p:sp>
        <p:nvSpPr>
          <p:cNvPr id="8" name="Rechteck 7">
            <a:extLst>
              <a:ext uri="{FF2B5EF4-FFF2-40B4-BE49-F238E27FC236}">
                <a16:creationId xmlns:a16="http://schemas.microsoft.com/office/drawing/2014/main" id="{8EBD2362-E99A-10F7-BD16-30FBED97E0A0}"/>
              </a:ext>
            </a:extLst>
          </p:cNvPr>
          <p:cNvSpPr/>
          <p:nvPr/>
        </p:nvSpPr>
        <p:spPr>
          <a:xfrm>
            <a:off x="1592516" y="489346"/>
            <a:ext cx="7946435" cy="3593258"/>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68381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nhaltsplatzhalter 6" descr="Ein Bild, das Kreis, Grafiken, Design enthält.&#10;&#10;Automatisch generierte Beschreibung">
            <a:extLst>
              <a:ext uri="{FF2B5EF4-FFF2-40B4-BE49-F238E27FC236}">
                <a16:creationId xmlns:a16="http://schemas.microsoft.com/office/drawing/2014/main" id="{785F9F67-029C-5ABA-2997-00D0975C142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2174"/>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CC46336-A0E9-77B7-2A5E-18B33AB9942E}"/>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err="1">
                <a:solidFill>
                  <a:schemeClr val="tx1">
                    <a:lumMod val="85000"/>
                    <a:lumOff val="15000"/>
                  </a:schemeClr>
                </a:solidFill>
              </a:rPr>
              <a:t>Ausblick</a:t>
            </a:r>
            <a:r>
              <a:rPr lang="en-US" sz="3600" dirty="0">
                <a:solidFill>
                  <a:schemeClr val="tx1">
                    <a:lumMod val="85000"/>
                    <a:lumOff val="15000"/>
                  </a:schemeClr>
                </a:solidFill>
              </a:rPr>
              <a:t> – </a:t>
            </a:r>
            <a:r>
              <a:rPr lang="en-US" sz="3600" dirty="0" err="1">
                <a:solidFill>
                  <a:schemeClr val="tx1">
                    <a:lumMod val="85000"/>
                    <a:lumOff val="15000"/>
                  </a:schemeClr>
                </a:solidFill>
              </a:rPr>
              <a:t>Organisationsverschulden</a:t>
            </a:r>
            <a:r>
              <a:rPr lang="en-US" sz="3600" dirty="0">
                <a:solidFill>
                  <a:schemeClr val="tx1">
                    <a:lumMod val="85000"/>
                    <a:lumOff val="15000"/>
                  </a:schemeClr>
                </a:solidFill>
              </a:rPr>
              <a:t> in </a:t>
            </a:r>
            <a:r>
              <a:rPr lang="en-US" sz="3600" dirty="0" err="1">
                <a:solidFill>
                  <a:schemeClr val="tx1">
                    <a:lumMod val="85000"/>
                    <a:lumOff val="15000"/>
                  </a:schemeClr>
                </a:solidFill>
              </a:rPr>
              <a:t>Krisenzeiten</a:t>
            </a:r>
            <a:endParaRPr lang="en-US" sz="3600" dirty="0">
              <a:solidFill>
                <a:schemeClr val="tx1">
                  <a:lumMod val="85000"/>
                  <a:lumOff val="15000"/>
                </a:schemeClr>
              </a:solidFill>
            </a:endParaRP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53C900E3-75AD-7CB8-6970-0BB5E7C771F8}"/>
              </a:ext>
            </a:extLst>
          </p:cNvPr>
          <p:cNvSpPr txBox="1"/>
          <p:nvPr/>
        </p:nvSpPr>
        <p:spPr>
          <a:xfrm>
            <a:off x="10357165" y="6622999"/>
            <a:ext cx="6094428" cy="276999"/>
          </a:xfrm>
          <a:prstGeom prst="rect">
            <a:avLst/>
          </a:prstGeom>
          <a:noFill/>
        </p:spPr>
        <p:txBody>
          <a:bodyPr wrap="square">
            <a:spAutoFit/>
          </a:bodyPr>
          <a:lstStyle/>
          <a:p>
            <a:r>
              <a:rPr lang="de-DE" sz="1200" dirty="0" err="1">
                <a:solidFill>
                  <a:schemeClr val="bg1"/>
                </a:solidFill>
              </a:rPr>
              <a:t>Credit</a:t>
            </a:r>
            <a:r>
              <a:rPr lang="de-DE" sz="1200" dirty="0">
                <a:solidFill>
                  <a:schemeClr val="bg1"/>
                </a:solidFill>
              </a:rPr>
              <a:t>: Image </a:t>
            </a:r>
            <a:r>
              <a:rPr lang="de-DE" sz="1200" dirty="0" err="1">
                <a:solidFill>
                  <a:schemeClr val="bg1"/>
                </a:solidFill>
              </a:rPr>
              <a:t>by</a:t>
            </a:r>
            <a:r>
              <a:rPr lang="de-DE" sz="1200" dirty="0">
                <a:solidFill>
                  <a:schemeClr val="bg1"/>
                </a:solidFill>
              </a:rPr>
              <a:t> </a:t>
            </a:r>
            <a:r>
              <a:rPr lang="de-DE" sz="1200" dirty="0" err="1">
                <a:solidFill>
                  <a:schemeClr val="bg1"/>
                </a:solidFill>
              </a:rPr>
              <a:t>iXimus</a:t>
            </a:r>
            <a:endParaRPr lang="de-DE" sz="1200" dirty="0">
              <a:solidFill>
                <a:schemeClr val="bg1"/>
              </a:solidFill>
            </a:endParaRPr>
          </a:p>
        </p:txBody>
      </p:sp>
    </p:spTree>
    <p:extLst>
      <p:ext uri="{BB962C8B-B14F-4D97-AF65-F5344CB8AC3E}">
        <p14:creationId xmlns:p14="http://schemas.microsoft.com/office/powerpoint/2010/main" val="55735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Grafik 14" descr="Ein Bild, das medizinische Ausrüstung, medizinisch, Gesundheitsversorgung, Krankenhaus enthält.&#10;&#10;Automatisch generierte Beschreibung">
            <a:extLst>
              <a:ext uri="{FF2B5EF4-FFF2-40B4-BE49-F238E27FC236}">
                <a16:creationId xmlns:a16="http://schemas.microsoft.com/office/drawing/2014/main" id="{DD675BFE-C1FD-BF8F-60FD-843E8F62F2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938" y="2339064"/>
            <a:ext cx="5451475" cy="4265613"/>
          </a:xfrm>
          <a:prstGeom prst="rect">
            <a:avLst/>
          </a:prstGeom>
        </p:spPr>
      </p:pic>
      <p:pic>
        <p:nvPicPr>
          <p:cNvPr id="9" name="Inhaltsplatzhalter 8" descr="Ein Bild, das Text, Schrift, Grafiken, Grafikdesign enthält.&#10;&#10;Automatisch generierte Beschreibung">
            <a:extLst>
              <a:ext uri="{FF2B5EF4-FFF2-40B4-BE49-F238E27FC236}">
                <a16:creationId xmlns:a16="http://schemas.microsoft.com/office/drawing/2014/main" id="{4C5CF0F2-5B37-9985-1678-568033FF40A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69025" y="1905434"/>
            <a:ext cx="5380038" cy="522288"/>
          </a:xfrm>
          <a:ln>
            <a:solidFill>
              <a:schemeClr val="tx1"/>
            </a:solidFill>
          </a:ln>
        </p:spPr>
      </p:pic>
      <p:pic>
        <p:nvPicPr>
          <p:cNvPr id="13" name="Grafik 12" descr="Ein Bild, das Text, Schrift, Screenshot enthält.&#10;&#10;Automatisch generierte Beschreibung">
            <a:extLst>
              <a:ext uri="{FF2B5EF4-FFF2-40B4-BE49-F238E27FC236}">
                <a16:creationId xmlns:a16="http://schemas.microsoft.com/office/drawing/2014/main" id="{8C1A0B37-AD3F-F8AE-D85A-B0899F5C5BC6}"/>
              </a:ext>
            </a:extLst>
          </p:cNvPr>
          <p:cNvPicPr>
            <a:picLocks noChangeAspect="1"/>
          </p:cNvPicPr>
          <p:nvPr/>
        </p:nvPicPr>
        <p:blipFill rotWithShape="1">
          <a:blip r:embed="rId4">
            <a:extLst>
              <a:ext uri="{28A0092B-C50C-407E-A947-70E740481C1C}">
                <a14:useLocalDpi xmlns:a14="http://schemas.microsoft.com/office/drawing/2010/main" val="0"/>
              </a:ext>
            </a:extLst>
          </a:blip>
          <a:srcRect r="756" b="31077"/>
          <a:stretch/>
        </p:blipFill>
        <p:spPr>
          <a:xfrm>
            <a:off x="6169025" y="2663825"/>
            <a:ext cx="5380038" cy="765175"/>
          </a:xfrm>
          <a:prstGeom prst="rect">
            <a:avLst/>
          </a:prstGeom>
          <a:ln>
            <a:solidFill>
              <a:schemeClr val="tx1"/>
            </a:solidFill>
          </a:ln>
        </p:spPr>
      </p:pic>
      <p:pic>
        <p:nvPicPr>
          <p:cNvPr id="6" name="Grafik 5">
            <a:extLst>
              <a:ext uri="{FF2B5EF4-FFF2-40B4-BE49-F238E27FC236}">
                <a16:creationId xmlns:a16="http://schemas.microsoft.com/office/drawing/2014/main" id="{BAE51368-A122-6B86-19F1-D78DA77154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9024" y="3592735"/>
            <a:ext cx="5380038" cy="365125"/>
          </a:xfrm>
          <a:prstGeom prst="rect">
            <a:avLst/>
          </a:prstGeom>
          <a:ln>
            <a:solidFill>
              <a:schemeClr val="tx1"/>
            </a:solidFill>
          </a:ln>
        </p:spPr>
      </p:pic>
      <p:pic>
        <p:nvPicPr>
          <p:cNvPr id="4" name="Grafik 3" descr="Ein Bild, das Text, Schrift, Screenshot, Reihe enthält.&#10;&#10;Automatisch generierte Beschreibung">
            <a:extLst>
              <a:ext uri="{FF2B5EF4-FFF2-40B4-BE49-F238E27FC236}">
                <a16:creationId xmlns:a16="http://schemas.microsoft.com/office/drawing/2014/main" id="{71ABE3C4-7DB1-E7E0-D87E-50EC2C5BA5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9024" y="4033603"/>
            <a:ext cx="5380038" cy="931863"/>
          </a:xfrm>
          <a:prstGeom prst="rect">
            <a:avLst/>
          </a:prstGeom>
          <a:ln>
            <a:solidFill>
              <a:schemeClr val="tx1"/>
            </a:solidFill>
          </a:ln>
        </p:spPr>
      </p:pic>
      <p:pic>
        <p:nvPicPr>
          <p:cNvPr id="11" name="Grafik 10" descr="Ein Bild, das Text, Schrift, Screenshot, weiß enthält.&#10;&#10;Automatisch generierte Beschreibung">
            <a:extLst>
              <a:ext uri="{FF2B5EF4-FFF2-40B4-BE49-F238E27FC236}">
                <a16:creationId xmlns:a16="http://schemas.microsoft.com/office/drawing/2014/main" id="{A4886EEC-BEB2-927F-3AF3-775C23E9DE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69024" y="5191245"/>
            <a:ext cx="5380038" cy="1385888"/>
          </a:xfrm>
          <a:prstGeom prst="rect">
            <a:avLst/>
          </a:prstGeom>
          <a:ln>
            <a:solidFill>
              <a:schemeClr val="tx1"/>
            </a:solidFill>
          </a:ln>
        </p:spPr>
      </p:pic>
      <p:sp>
        <p:nvSpPr>
          <p:cNvPr id="2" name="Titel 1">
            <a:extLst>
              <a:ext uri="{FF2B5EF4-FFF2-40B4-BE49-F238E27FC236}">
                <a16:creationId xmlns:a16="http://schemas.microsoft.com/office/drawing/2014/main" id="{9624FE6F-5BCF-E62B-72E7-F8337A299ABF}"/>
              </a:ext>
            </a:extLst>
          </p:cNvPr>
          <p:cNvSpPr>
            <a:spLocks noGrp="1"/>
          </p:cNvSpPr>
          <p:nvPr>
            <p:ph type="title"/>
          </p:nvPr>
        </p:nvSpPr>
        <p:spPr>
          <a:xfrm>
            <a:off x="642937" y="437779"/>
            <a:ext cx="10271990" cy="871016"/>
          </a:xfrm>
        </p:spPr>
        <p:txBody>
          <a:bodyPr vert="horz" lIns="91440" tIns="45720" rIns="91440" bIns="45720" rtlCol="0" anchor="ctr">
            <a:normAutofit/>
          </a:bodyPr>
          <a:lstStyle/>
          <a:p>
            <a:pPr algn="ctr"/>
            <a:r>
              <a:rPr lang="en-US" sz="5200" kern="1200" dirty="0">
                <a:solidFill>
                  <a:schemeClr val="tx1"/>
                </a:solidFill>
                <a:latin typeface="+mj-lt"/>
                <a:ea typeface="+mj-ea"/>
                <a:cs typeface="+mj-cs"/>
              </a:rPr>
              <a:t>Corona und </a:t>
            </a:r>
            <a:r>
              <a:rPr lang="en-US" sz="5200" kern="1200" dirty="0" err="1">
                <a:solidFill>
                  <a:schemeClr val="tx1"/>
                </a:solidFill>
                <a:latin typeface="+mj-lt"/>
                <a:ea typeface="+mj-ea"/>
                <a:cs typeface="+mj-cs"/>
              </a:rPr>
              <a:t>Organisationsverschulden</a:t>
            </a:r>
            <a:endParaRPr lang="en-US" sz="5200" kern="1200" dirty="0">
              <a:solidFill>
                <a:schemeClr val="tx1"/>
              </a:solidFill>
              <a:latin typeface="+mj-lt"/>
              <a:ea typeface="+mj-ea"/>
              <a:cs typeface="+mj-cs"/>
            </a:endParaRPr>
          </a:p>
        </p:txBody>
      </p:sp>
      <p:pic>
        <p:nvPicPr>
          <p:cNvPr id="20" name="Grafik 19">
            <a:extLst>
              <a:ext uri="{FF2B5EF4-FFF2-40B4-BE49-F238E27FC236}">
                <a16:creationId xmlns:a16="http://schemas.microsoft.com/office/drawing/2014/main" id="{1075C90C-9DC4-DF06-CDB2-776B5EA5A180}"/>
              </a:ext>
            </a:extLst>
          </p:cNvPr>
          <p:cNvPicPr>
            <a:picLocks noChangeAspect="1"/>
          </p:cNvPicPr>
          <p:nvPr/>
        </p:nvPicPr>
        <p:blipFill rotWithShape="1">
          <a:blip r:embed="rId8">
            <a:extLst>
              <a:ext uri="{28A0092B-C50C-407E-A947-70E740481C1C}">
                <a14:useLocalDpi xmlns:a14="http://schemas.microsoft.com/office/drawing/2010/main" val="0"/>
              </a:ext>
            </a:extLst>
          </a:blip>
          <a:srcRect l="22402" r="23764" b="24173"/>
          <a:stretch/>
        </p:blipFill>
        <p:spPr>
          <a:xfrm>
            <a:off x="642937" y="1814763"/>
            <a:ext cx="5451475" cy="541764"/>
          </a:xfrm>
          <a:prstGeom prst="rect">
            <a:avLst/>
          </a:prstGeom>
        </p:spPr>
      </p:pic>
      <mc:AlternateContent xmlns:mc="http://schemas.openxmlformats.org/markup-compatibility/2006" xmlns:p14="http://schemas.microsoft.com/office/powerpoint/2010/main">
        <mc:Choice Requires="p14">
          <p:contentPart p14:bwMode="auto" r:id="rId9">
            <p14:nvContentPartPr>
              <p14:cNvPr id="24" name="Freihand 23">
                <a:extLst>
                  <a:ext uri="{FF2B5EF4-FFF2-40B4-BE49-F238E27FC236}">
                    <a16:creationId xmlns:a16="http://schemas.microsoft.com/office/drawing/2014/main" id="{22C862AF-B9F2-C3DB-21AB-577ABA36F1F1}"/>
                  </a:ext>
                </a:extLst>
              </p14:cNvPr>
              <p14:cNvContentPartPr/>
              <p14:nvPr/>
            </p14:nvContentPartPr>
            <p14:xfrm>
              <a:off x="10637633" y="3666304"/>
              <a:ext cx="512280" cy="27360"/>
            </p14:xfrm>
          </p:contentPart>
        </mc:Choice>
        <mc:Fallback xmlns="">
          <p:pic>
            <p:nvPicPr>
              <p:cNvPr id="24" name="Freihand 23">
                <a:extLst>
                  <a:ext uri="{FF2B5EF4-FFF2-40B4-BE49-F238E27FC236}">
                    <a16:creationId xmlns:a16="http://schemas.microsoft.com/office/drawing/2014/main" id="{22C862AF-B9F2-C3DB-21AB-577ABA36F1F1}"/>
                  </a:ext>
                </a:extLst>
              </p:cNvPr>
              <p:cNvPicPr/>
              <p:nvPr/>
            </p:nvPicPr>
            <p:blipFill>
              <a:blip r:embed="rId10"/>
              <a:stretch>
                <a:fillRect/>
              </a:stretch>
            </p:blipFill>
            <p:spPr>
              <a:xfrm>
                <a:off x="10583633" y="3558664"/>
                <a:ext cx="619920" cy="243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6" name="Freihand 25">
                <a:extLst>
                  <a:ext uri="{FF2B5EF4-FFF2-40B4-BE49-F238E27FC236}">
                    <a16:creationId xmlns:a16="http://schemas.microsoft.com/office/drawing/2014/main" id="{E012EDF2-4749-999A-AF85-B13026B45F76}"/>
                  </a:ext>
                </a:extLst>
              </p14:cNvPr>
              <p14:cNvContentPartPr/>
              <p14:nvPr/>
            </p14:nvContentPartPr>
            <p14:xfrm>
              <a:off x="6291713" y="3856384"/>
              <a:ext cx="1103400" cy="28440"/>
            </p14:xfrm>
          </p:contentPart>
        </mc:Choice>
        <mc:Fallback xmlns="">
          <p:pic>
            <p:nvPicPr>
              <p:cNvPr id="26" name="Freihand 25">
                <a:extLst>
                  <a:ext uri="{FF2B5EF4-FFF2-40B4-BE49-F238E27FC236}">
                    <a16:creationId xmlns:a16="http://schemas.microsoft.com/office/drawing/2014/main" id="{E012EDF2-4749-999A-AF85-B13026B45F76}"/>
                  </a:ext>
                </a:extLst>
              </p:cNvPr>
              <p:cNvPicPr/>
              <p:nvPr/>
            </p:nvPicPr>
            <p:blipFill>
              <a:blip r:embed="rId12"/>
              <a:stretch>
                <a:fillRect/>
              </a:stretch>
            </p:blipFill>
            <p:spPr>
              <a:xfrm>
                <a:off x="6238073" y="3748744"/>
                <a:ext cx="1211040" cy="2440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9" name="Freihand 28">
                <a:extLst>
                  <a:ext uri="{FF2B5EF4-FFF2-40B4-BE49-F238E27FC236}">
                    <a16:creationId xmlns:a16="http://schemas.microsoft.com/office/drawing/2014/main" id="{E1502F89-9135-F97E-4A02-5266F59D8322}"/>
                  </a:ext>
                </a:extLst>
              </p14:cNvPr>
              <p14:cNvContentPartPr/>
              <p14:nvPr/>
            </p14:nvContentPartPr>
            <p14:xfrm>
              <a:off x="1131473" y="5781304"/>
              <a:ext cx="4001040" cy="68040"/>
            </p14:xfrm>
          </p:contentPart>
        </mc:Choice>
        <mc:Fallback xmlns="">
          <p:pic>
            <p:nvPicPr>
              <p:cNvPr id="29" name="Freihand 28">
                <a:extLst>
                  <a:ext uri="{FF2B5EF4-FFF2-40B4-BE49-F238E27FC236}">
                    <a16:creationId xmlns:a16="http://schemas.microsoft.com/office/drawing/2014/main" id="{E1502F89-9135-F97E-4A02-5266F59D8322}"/>
                  </a:ext>
                </a:extLst>
              </p:cNvPr>
              <p:cNvPicPr/>
              <p:nvPr/>
            </p:nvPicPr>
            <p:blipFill>
              <a:blip r:embed="rId14"/>
              <a:stretch>
                <a:fillRect/>
              </a:stretch>
            </p:blipFill>
            <p:spPr>
              <a:xfrm>
                <a:off x="1077833" y="5673304"/>
                <a:ext cx="4108680" cy="2836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1" name="Freihand 30">
                <a:extLst>
                  <a:ext uri="{FF2B5EF4-FFF2-40B4-BE49-F238E27FC236}">
                    <a16:creationId xmlns:a16="http://schemas.microsoft.com/office/drawing/2014/main" id="{53710FAC-93B4-3949-C716-C189EF836422}"/>
                  </a:ext>
                </a:extLst>
              </p14:cNvPr>
              <p14:cNvContentPartPr/>
              <p14:nvPr/>
            </p14:nvContentPartPr>
            <p14:xfrm>
              <a:off x="6355444" y="3005704"/>
              <a:ext cx="1087920" cy="360"/>
            </p14:xfrm>
          </p:contentPart>
        </mc:Choice>
        <mc:Fallback xmlns="">
          <p:pic>
            <p:nvPicPr>
              <p:cNvPr id="31" name="Freihand 30">
                <a:extLst>
                  <a:ext uri="{FF2B5EF4-FFF2-40B4-BE49-F238E27FC236}">
                    <a16:creationId xmlns:a16="http://schemas.microsoft.com/office/drawing/2014/main" id="{53710FAC-93B4-3949-C716-C189EF836422}"/>
                  </a:ext>
                </a:extLst>
              </p:cNvPr>
              <p:cNvPicPr/>
              <p:nvPr/>
            </p:nvPicPr>
            <p:blipFill>
              <a:blip r:embed="rId16"/>
              <a:stretch>
                <a:fillRect/>
              </a:stretch>
            </p:blipFill>
            <p:spPr>
              <a:xfrm>
                <a:off x="6301444" y="2897704"/>
                <a:ext cx="11955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2" name="Freihand 31">
                <a:extLst>
                  <a:ext uri="{FF2B5EF4-FFF2-40B4-BE49-F238E27FC236}">
                    <a16:creationId xmlns:a16="http://schemas.microsoft.com/office/drawing/2014/main" id="{759A8EE2-63A1-3E0D-74DA-AD4527648A67}"/>
                  </a:ext>
                </a:extLst>
              </p14:cNvPr>
              <p14:cNvContentPartPr/>
              <p14:nvPr/>
            </p14:nvContentPartPr>
            <p14:xfrm>
              <a:off x="8682124" y="2200024"/>
              <a:ext cx="2738520" cy="360"/>
            </p14:xfrm>
          </p:contentPart>
        </mc:Choice>
        <mc:Fallback xmlns="">
          <p:pic>
            <p:nvPicPr>
              <p:cNvPr id="32" name="Freihand 31">
                <a:extLst>
                  <a:ext uri="{FF2B5EF4-FFF2-40B4-BE49-F238E27FC236}">
                    <a16:creationId xmlns:a16="http://schemas.microsoft.com/office/drawing/2014/main" id="{759A8EE2-63A1-3E0D-74DA-AD4527648A67}"/>
                  </a:ext>
                </a:extLst>
              </p:cNvPr>
              <p:cNvPicPr/>
              <p:nvPr/>
            </p:nvPicPr>
            <p:blipFill>
              <a:blip r:embed="rId18"/>
              <a:stretch>
                <a:fillRect/>
              </a:stretch>
            </p:blipFill>
            <p:spPr>
              <a:xfrm>
                <a:off x="8628484" y="2092024"/>
                <a:ext cx="28461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3" name="Freihand 32">
                <a:extLst>
                  <a:ext uri="{FF2B5EF4-FFF2-40B4-BE49-F238E27FC236}">
                    <a16:creationId xmlns:a16="http://schemas.microsoft.com/office/drawing/2014/main" id="{DD51067C-09F6-2D44-3B23-7D101074C783}"/>
                  </a:ext>
                </a:extLst>
              </p14:cNvPr>
              <p14:cNvContentPartPr/>
              <p14:nvPr/>
            </p14:nvContentPartPr>
            <p14:xfrm>
              <a:off x="6400444" y="5676544"/>
              <a:ext cx="21240" cy="9360"/>
            </p14:xfrm>
          </p:contentPart>
        </mc:Choice>
        <mc:Fallback xmlns="">
          <p:pic>
            <p:nvPicPr>
              <p:cNvPr id="33" name="Freihand 32">
                <a:extLst>
                  <a:ext uri="{FF2B5EF4-FFF2-40B4-BE49-F238E27FC236}">
                    <a16:creationId xmlns:a16="http://schemas.microsoft.com/office/drawing/2014/main" id="{DD51067C-09F6-2D44-3B23-7D101074C783}"/>
                  </a:ext>
                </a:extLst>
              </p:cNvPr>
              <p:cNvPicPr/>
              <p:nvPr/>
            </p:nvPicPr>
            <p:blipFill>
              <a:blip r:embed="rId20"/>
              <a:stretch>
                <a:fillRect/>
              </a:stretch>
            </p:blipFill>
            <p:spPr>
              <a:xfrm>
                <a:off x="6346804" y="5568544"/>
                <a:ext cx="128880" cy="225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4" name="Freihand 33">
                <a:extLst>
                  <a:ext uri="{FF2B5EF4-FFF2-40B4-BE49-F238E27FC236}">
                    <a16:creationId xmlns:a16="http://schemas.microsoft.com/office/drawing/2014/main" id="{EE7C1941-B791-9F5C-E7ED-2A4787E41EEB}"/>
                  </a:ext>
                </a:extLst>
              </p14:cNvPr>
              <p14:cNvContentPartPr/>
              <p14:nvPr/>
            </p14:nvContentPartPr>
            <p14:xfrm>
              <a:off x="6273724" y="5685544"/>
              <a:ext cx="3430080" cy="360"/>
            </p14:xfrm>
          </p:contentPart>
        </mc:Choice>
        <mc:Fallback xmlns="">
          <p:pic>
            <p:nvPicPr>
              <p:cNvPr id="34" name="Freihand 33">
                <a:extLst>
                  <a:ext uri="{FF2B5EF4-FFF2-40B4-BE49-F238E27FC236}">
                    <a16:creationId xmlns:a16="http://schemas.microsoft.com/office/drawing/2014/main" id="{EE7C1941-B791-9F5C-E7ED-2A4787E41EEB}"/>
                  </a:ext>
                </a:extLst>
              </p:cNvPr>
              <p:cNvPicPr/>
              <p:nvPr/>
            </p:nvPicPr>
            <p:blipFill>
              <a:blip r:embed="rId22"/>
              <a:stretch>
                <a:fillRect/>
              </a:stretch>
            </p:blipFill>
            <p:spPr>
              <a:xfrm>
                <a:off x="6220084" y="5577544"/>
                <a:ext cx="35377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5" name="Freihand 34">
                <a:extLst>
                  <a:ext uri="{FF2B5EF4-FFF2-40B4-BE49-F238E27FC236}">
                    <a16:creationId xmlns:a16="http://schemas.microsoft.com/office/drawing/2014/main" id="{59A6526B-5312-81A8-B05B-176B0AC6F4BE}"/>
                  </a:ext>
                </a:extLst>
              </p14:cNvPr>
              <p14:cNvContentPartPr/>
              <p14:nvPr/>
            </p14:nvContentPartPr>
            <p14:xfrm>
              <a:off x="8501044" y="4363624"/>
              <a:ext cx="1992600" cy="360"/>
            </p14:xfrm>
          </p:contentPart>
        </mc:Choice>
        <mc:Fallback xmlns="">
          <p:pic>
            <p:nvPicPr>
              <p:cNvPr id="35" name="Freihand 34">
                <a:extLst>
                  <a:ext uri="{FF2B5EF4-FFF2-40B4-BE49-F238E27FC236}">
                    <a16:creationId xmlns:a16="http://schemas.microsoft.com/office/drawing/2014/main" id="{59A6526B-5312-81A8-B05B-176B0AC6F4BE}"/>
                  </a:ext>
                </a:extLst>
              </p:cNvPr>
              <p:cNvPicPr/>
              <p:nvPr/>
            </p:nvPicPr>
            <p:blipFill>
              <a:blip r:embed="rId24"/>
              <a:stretch>
                <a:fillRect/>
              </a:stretch>
            </p:blipFill>
            <p:spPr>
              <a:xfrm>
                <a:off x="8447404" y="4255984"/>
                <a:ext cx="2100240" cy="216000"/>
              </a:xfrm>
              <a:prstGeom prst="rect">
                <a:avLst/>
              </a:prstGeom>
            </p:spPr>
          </p:pic>
        </mc:Fallback>
      </mc:AlternateContent>
    </p:spTree>
    <p:extLst>
      <p:ext uri="{BB962C8B-B14F-4D97-AF65-F5344CB8AC3E}">
        <p14:creationId xmlns:p14="http://schemas.microsoft.com/office/powerpoint/2010/main" val="694409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273F9C-B1E6-ED28-C6E2-1BC0132BD317}"/>
              </a:ext>
            </a:extLst>
          </p:cNvPr>
          <p:cNvSpPr>
            <a:spLocks noGrp="1"/>
          </p:cNvSpPr>
          <p:nvPr>
            <p:ph type="title"/>
          </p:nvPr>
        </p:nvSpPr>
        <p:spPr>
          <a:xfrm>
            <a:off x="490470" y="129735"/>
            <a:ext cx="10157159" cy="1325563"/>
          </a:xfrm>
        </p:spPr>
        <p:txBody>
          <a:bodyPr/>
          <a:lstStyle/>
          <a:p>
            <a:r>
              <a:rPr lang="de-DE" dirty="0"/>
              <a:t>Konsequenz: Aussetzung der </a:t>
            </a:r>
            <a:r>
              <a:rPr lang="de-DE" dirty="0" err="1"/>
              <a:t>PpUGV</a:t>
            </a:r>
            <a:r>
              <a:rPr lang="de-DE" dirty="0"/>
              <a:t>…</a:t>
            </a:r>
          </a:p>
        </p:txBody>
      </p:sp>
      <p:sp>
        <p:nvSpPr>
          <p:cNvPr id="3" name="Inhaltsplatzhalter 2">
            <a:extLst>
              <a:ext uri="{FF2B5EF4-FFF2-40B4-BE49-F238E27FC236}">
                <a16:creationId xmlns:a16="http://schemas.microsoft.com/office/drawing/2014/main" id="{0ED5061F-6E7A-BBF0-4298-3C372B431B75}"/>
              </a:ext>
            </a:extLst>
          </p:cNvPr>
          <p:cNvSpPr>
            <a:spLocks noGrp="1"/>
          </p:cNvSpPr>
          <p:nvPr>
            <p:ph idx="1"/>
          </p:nvPr>
        </p:nvSpPr>
        <p:spPr>
          <a:xfrm>
            <a:off x="490471" y="1812746"/>
            <a:ext cx="10515600" cy="4351338"/>
          </a:xfrm>
        </p:spPr>
        <p:txBody>
          <a:bodyPr/>
          <a:lstStyle/>
          <a:p>
            <a:pPr marL="0" indent="0">
              <a:buNone/>
            </a:pPr>
            <a:r>
              <a:rPr lang="de-DE" dirty="0"/>
              <a:t>…ab März 2020 </a:t>
            </a:r>
          </a:p>
          <a:p>
            <a:pPr lvl="1"/>
            <a:r>
              <a:rPr lang="de-DE" dirty="0"/>
              <a:t>Bis 01. August 2020 für Intensivmedizin und </a:t>
            </a:r>
            <a:br>
              <a:rPr lang="de-DE" dirty="0"/>
            </a:br>
            <a:r>
              <a:rPr lang="de-DE" dirty="0"/>
              <a:t>Geriatrie </a:t>
            </a:r>
          </a:p>
          <a:p>
            <a:pPr lvl="1"/>
            <a:r>
              <a:rPr lang="de-DE" dirty="0"/>
              <a:t>Bis 31. Januar 2021 für alle sonstigen Bereiche</a:t>
            </a:r>
          </a:p>
          <a:p>
            <a:pPr marL="0" indent="0">
              <a:buNone/>
            </a:pPr>
            <a:endParaRPr lang="de-DE" dirty="0"/>
          </a:p>
          <a:p>
            <a:pPr marL="0" indent="0">
              <a:buNone/>
            </a:pPr>
            <a:r>
              <a:rPr lang="de-DE" dirty="0"/>
              <a:t>Das Ziel:</a:t>
            </a:r>
          </a:p>
          <a:p>
            <a:r>
              <a:rPr lang="de-DE" dirty="0"/>
              <a:t>Ermöglichung einer sehr kurzen Anpassung der Arbeitsabläufe</a:t>
            </a:r>
          </a:p>
          <a:p>
            <a:r>
              <a:rPr lang="de-DE" dirty="0"/>
              <a:t>Kurzzeitige Entlastung der Krankenhäuser</a:t>
            </a:r>
          </a:p>
          <a:p>
            <a:pPr marL="0" indent="0">
              <a:buNone/>
            </a:pPr>
            <a:endParaRPr lang="de-DE" dirty="0"/>
          </a:p>
          <a:p>
            <a:pPr marL="457200" lvl="1" indent="0">
              <a:buNone/>
            </a:pPr>
            <a:endParaRPr lang="de-DE" dirty="0"/>
          </a:p>
        </p:txBody>
      </p:sp>
      <p:pic>
        <p:nvPicPr>
          <p:cNvPr id="4" name="Grafik 3" descr="Ein Bild, das Text, Screenshot, Schrift, Zahl enthält.&#10;&#10;Automatisch generierte Beschreibung">
            <a:extLst>
              <a:ext uri="{FF2B5EF4-FFF2-40B4-BE49-F238E27FC236}">
                <a16:creationId xmlns:a16="http://schemas.microsoft.com/office/drawing/2014/main" id="{53A435F5-1653-98F6-EA35-F8B59595F5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19349">
            <a:off x="7314613" y="1727735"/>
            <a:ext cx="4597593" cy="2601820"/>
          </a:xfrm>
          <a:prstGeom prst="rect">
            <a:avLst/>
          </a:prstGeom>
        </p:spPr>
      </p:pic>
      <p:sp>
        <p:nvSpPr>
          <p:cNvPr id="6" name="Ellipse 5">
            <a:extLst>
              <a:ext uri="{FF2B5EF4-FFF2-40B4-BE49-F238E27FC236}">
                <a16:creationId xmlns:a16="http://schemas.microsoft.com/office/drawing/2014/main" id="{7D860909-E745-81E7-785C-B4C6A527B9AC}"/>
              </a:ext>
            </a:extLst>
          </p:cNvPr>
          <p:cNvSpPr/>
          <p:nvPr/>
        </p:nvSpPr>
        <p:spPr>
          <a:xfrm rot="984070">
            <a:off x="7170353" y="2498623"/>
            <a:ext cx="2021475" cy="73409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23885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3FBE35-F2DD-ECE5-554E-237B097CD5C4}"/>
              </a:ext>
            </a:extLst>
          </p:cNvPr>
          <p:cNvSpPr>
            <a:spLocks noGrp="1"/>
          </p:cNvSpPr>
          <p:nvPr>
            <p:ph type="title"/>
          </p:nvPr>
        </p:nvSpPr>
        <p:spPr>
          <a:xfrm>
            <a:off x="393538" y="18255"/>
            <a:ext cx="10122061" cy="1325563"/>
          </a:xfrm>
        </p:spPr>
        <p:txBody>
          <a:bodyPr/>
          <a:lstStyle/>
          <a:p>
            <a:r>
              <a:rPr lang="de-DE" dirty="0"/>
              <a:t>Kritik an der Aussetzung </a:t>
            </a:r>
          </a:p>
        </p:txBody>
      </p:sp>
      <p:sp>
        <p:nvSpPr>
          <p:cNvPr id="5" name="Textfeld 4">
            <a:extLst>
              <a:ext uri="{FF2B5EF4-FFF2-40B4-BE49-F238E27FC236}">
                <a16:creationId xmlns:a16="http://schemas.microsoft.com/office/drawing/2014/main" id="{B6651D4D-1A6E-4318-6C4A-22EDFE8FE9C1}"/>
              </a:ext>
            </a:extLst>
          </p:cNvPr>
          <p:cNvSpPr txBox="1"/>
          <p:nvPr/>
        </p:nvSpPr>
        <p:spPr>
          <a:xfrm>
            <a:off x="5972270" y="4351690"/>
            <a:ext cx="6219730" cy="2031325"/>
          </a:xfrm>
          <a:prstGeom prst="rect">
            <a:avLst/>
          </a:prstGeom>
          <a:noFill/>
        </p:spPr>
        <p:txBody>
          <a:bodyPr wrap="square">
            <a:spAutoFit/>
          </a:bodyPr>
          <a:lstStyle/>
          <a:p>
            <a:pPr algn="ctr"/>
            <a:r>
              <a:rPr lang="de-DE" i="1" dirty="0"/>
              <a:t>„Wir als Pflegegewerkschaft fordern, dass die Pflegepersonaluntergrenzen-Verordnung umgehend in allen anfangs festgelegten Krankenhausbereichen wieder eingesetzt wird. Außerdem muss sie auf sämtliche anderen Bereiche ausgeweitet werden. Denn jeder Mensch hat ein Recht auf eine gute und würdevolle Pflege – und die ist ohne </a:t>
            </a:r>
            <a:r>
              <a:rPr lang="de-DE" i="1" dirty="0" err="1"/>
              <a:t>PpUGV</a:t>
            </a:r>
            <a:r>
              <a:rPr lang="de-DE" i="1" dirty="0"/>
              <a:t> nicht möglich“ - Vorstandsvorsitzende d. Bochumer Bunds</a:t>
            </a:r>
          </a:p>
        </p:txBody>
      </p:sp>
      <p:sp>
        <p:nvSpPr>
          <p:cNvPr id="7" name="Textfeld 6">
            <a:extLst>
              <a:ext uri="{FF2B5EF4-FFF2-40B4-BE49-F238E27FC236}">
                <a16:creationId xmlns:a16="http://schemas.microsoft.com/office/drawing/2014/main" id="{636C6F11-F39F-19E0-7B19-07208047EA25}"/>
              </a:ext>
            </a:extLst>
          </p:cNvPr>
          <p:cNvSpPr txBox="1"/>
          <p:nvPr/>
        </p:nvSpPr>
        <p:spPr>
          <a:xfrm>
            <a:off x="312346" y="2647152"/>
            <a:ext cx="6219730" cy="1754326"/>
          </a:xfrm>
          <a:prstGeom prst="rect">
            <a:avLst/>
          </a:prstGeom>
          <a:noFill/>
        </p:spPr>
        <p:txBody>
          <a:bodyPr wrap="square">
            <a:spAutoFit/>
          </a:bodyPr>
          <a:lstStyle/>
          <a:p>
            <a:pPr marL="0" indent="0" algn="ctr">
              <a:buNone/>
            </a:pPr>
            <a:r>
              <a:rPr lang="de-DE" i="1" dirty="0"/>
              <a:t>„Wenn selbst diese rote Linie in Frage gestellt wird, dann ist es das falsche Zeichen für die Pflegefachpersonen und gefährdet die </a:t>
            </a:r>
            <a:r>
              <a:rPr lang="de-DE" i="1" dirty="0" err="1"/>
              <a:t>Patient:innen</a:t>
            </a:r>
            <a:r>
              <a:rPr lang="de-DE" i="1" dirty="0"/>
              <a:t> im Krankenhaus. In Engpässen müssen Personalkapazitäten geschaffen werden, indem Leistungen wie beispielsweise elektive Eingriffe verschoben werden.“  Christel </a:t>
            </a:r>
            <a:r>
              <a:rPr lang="de-DE" i="1" dirty="0" err="1"/>
              <a:t>Bienstein</a:t>
            </a:r>
            <a:r>
              <a:rPr lang="de-DE" i="1" dirty="0"/>
              <a:t> – </a:t>
            </a:r>
            <a:r>
              <a:rPr lang="de-DE" i="1" dirty="0" err="1"/>
              <a:t>DBfK</a:t>
            </a:r>
            <a:r>
              <a:rPr lang="de-DE" i="1" dirty="0"/>
              <a:t> Präsidentin </a:t>
            </a:r>
          </a:p>
        </p:txBody>
      </p:sp>
      <p:pic>
        <p:nvPicPr>
          <p:cNvPr id="13" name="Inhaltsplatzhalter 12" descr="Ein Bild, das Schrift, Logo, Symbol, weiß enthält.&#10;&#10;Automatisch generierte Beschreibung">
            <a:extLst>
              <a:ext uri="{FF2B5EF4-FFF2-40B4-BE49-F238E27FC236}">
                <a16:creationId xmlns:a16="http://schemas.microsoft.com/office/drawing/2014/main" id="{41C8E848-E995-2539-B69B-67088F09F9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22198" y="3551754"/>
            <a:ext cx="1438476" cy="733527"/>
          </a:xfrm>
        </p:spPr>
      </p:pic>
      <p:sp>
        <p:nvSpPr>
          <p:cNvPr id="11" name="Textfeld 10">
            <a:extLst>
              <a:ext uri="{FF2B5EF4-FFF2-40B4-BE49-F238E27FC236}">
                <a16:creationId xmlns:a16="http://schemas.microsoft.com/office/drawing/2014/main" id="{E2BCB85A-A17A-F5A8-E68A-1F5349D71F0A}"/>
              </a:ext>
            </a:extLst>
          </p:cNvPr>
          <p:cNvSpPr txBox="1"/>
          <p:nvPr/>
        </p:nvSpPr>
        <p:spPr>
          <a:xfrm>
            <a:off x="5056361" y="1155831"/>
            <a:ext cx="6219730" cy="1477328"/>
          </a:xfrm>
          <a:prstGeom prst="rect">
            <a:avLst/>
          </a:prstGeom>
          <a:noFill/>
        </p:spPr>
        <p:txBody>
          <a:bodyPr wrap="square">
            <a:spAutoFit/>
          </a:bodyPr>
          <a:lstStyle/>
          <a:p>
            <a:pPr algn="ctr"/>
            <a:r>
              <a:rPr lang="de-DE" i="1" dirty="0"/>
              <a:t>„Nach Aussetzung der </a:t>
            </a:r>
            <a:r>
              <a:rPr lang="de-DE" i="1" dirty="0" err="1"/>
              <a:t>PpUGV</a:t>
            </a:r>
            <a:r>
              <a:rPr lang="de-DE" i="1" dirty="0"/>
              <a:t> waren wir Pflegekräfte dem Ansturm auf die Krankenhäuser im Zuge der Pandemie hilflos ausgesetzt. Wir hatten damit keine gesetzliche Handhabe mehr, um uns vor Überforderung zu schützen.“ Jäger, Gesundheits- und Krankenpfleger </a:t>
            </a:r>
          </a:p>
        </p:txBody>
      </p:sp>
      <p:pic>
        <p:nvPicPr>
          <p:cNvPr id="14" name="Grafik 13" descr="Ein Bild, das Text, Grafiken, Logo, Grafikdesign enthält.&#10;&#10;Automatisch generierte Beschreibung">
            <a:extLst>
              <a:ext uri="{FF2B5EF4-FFF2-40B4-BE49-F238E27FC236}">
                <a16:creationId xmlns:a16="http://schemas.microsoft.com/office/drawing/2014/main" id="{F3D2BBEE-4B61-F999-4A11-FCEDD107156A}"/>
              </a:ext>
            </a:extLst>
          </p:cNvPr>
          <p:cNvPicPr>
            <a:picLocks noChangeAspect="1"/>
          </p:cNvPicPr>
          <p:nvPr/>
        </p:nvPicPr>
        <p:blipFill rotWithShape="1">
          <a:blip r:embed="rId3">
            <a:extLst>
              <a:ext uri="{28A0092B-C50C-407E-A947-70E740481C1C}">
                <a14:useLocalDpi xmlns:a14="http://schemas.microsoft.com/office/drawing/2010/main" val="0"/>
              </a:ext>
            </a:extLst>
          </a:blip>
          <a:srcRect l="11603" t="16144" r="10750" b="13370"/>
          <a:stretch/>
        </p:blipFill>
        <p:spPr>
          <a:xfrm>
            <a:off x="717450" y="2022022"/>
            <a:ext cx="1699826" cy="611137"/>
          </a:xfrm>
          <a:prstGeom prst="rect">
            <a:avLst/>
          </a:prstGeom>
        </p:spPr>
      </p:pic>
    </p:spTree>
    <p:extLst>
      <p:ext uri="{BB962C8B-B14F-4D97-AF65-F5344CB8AC3E}">
        <p14:creationId xmlns:p14="http://schemas.microsoft.com/office/powerpoint/2010/main" val="1066583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45F882-7C82-FE12-8E92-560FB90E9C23}"/>
              </a:ext>
            </a:extLst>
          </p:cNvPr>
          <p:cNvSpPr>
            <a:spLocks noGrp="1"/>
          </p:cNvSpPr>
          <p:nvPr>
            <p:ph type="title"/>
          </p:nvPr>
        </p:nvSpPr>
        <p:spPr>
          <a:xfrm>
            <a:off x="405114" y="30274"/>
            <a:ext cx="10110486" cy="1325563"/>
          </a:xfrm>
        </p:spPr>
        <p:txBody>
          <a:bodyPr/>
          <a:lstStyle/>
          <a:p>
            <a:r>
              <a:rPr lang="de-DE" dirty="0"/>
              <a:t>Kritik auch von anderer Stelle… </a:t>
            </a:r>
          </a:p>
        </p:txBody>
      </p:sp>
      <p:sp>
        <p:nvSpPr>
          <p:cNvPr id="3" name="Inhaltsplatzhalter 2">
            <a:extLst>
              <a:ext uri="{FF2B5EF4-FFF2-40B4-BE49-F238E27FC236}">
                <a16:creationId xmlns:a16="http://schemas.microsoft.com/office/drawing/2014/main" id="{07F86FC3-1618-E198-1FD4-02C8D8E0D6AE}"/>
              </a:ext>
            </a:extLst>
          </p:cNvPr>
          <p:cNvSpPr>
            <a:spLocks noGrp="1"/>
          </p:cNvSpPr>
          <p:nvPr>
            <p:ph idx="1"/>
          </p:nvPr>
        </p:nvSpPr>
        <p:spPr>
          <a:xfrm>
            <a:off x="323436" y="2708475"/>
            <a:ext cx="10903888" cy="3878323"/>
          </a:xfrm>
        </p:spPr>
        <p:txBody>
          <a:bodyPr>
            <a:normAutofit/>
          </a:bodyPr>
          <a:lstStyle/>
          <a:p>
            <a:pPr marL="0" indent="0">
              <a:buNone/>
            </a:pPr>
            <a:r>
              <a:rPr lang="de-DE" dirty="0"/>
              <a:t>Stellungnahme der Deutschen Gesellschaft interdisziplinäre Notfall- und Akutmedizin:</a:t>
            </a:r>
          </a:p>
          <a:p>
            <a:r>
              <a:rPr lang="de-DE" dirty="0"/>
              <a:t>Notaufnahmen nicht von der </a:t>
            </a:r>
            <a:r>
              <a:rPr lang="de-DE" dirty="0" err="1"/>
              <a:t>PpUVG</a:t>
            </a:r>
            <a:r>
              <a:rPr lang="de-DE" dirty="0"/>
              <a:t> erfasst</a:t>
            </a:r>
          </a:p>
          <a:p>
            <a:r>
              <a:rPr lang="de-DE" dirty="0"/>
              <a:t>dort allerdings häufig personelle Unterbesetzung</a:t>
            </a:r>
          </a:p>
          <a:p>
            <a:r>
              <a:rPr lang="de-DE" dirty="0"/>
              <a:t>Teilweise sogar </a:t>
            </a:r>
            <a:r>
              <a:rPr lang="de-DE" dirty="0" err="1"/>
              <a:t>Abziehung</a:t>
            </a:r>
            <a:r>
              <a:rPr lang="de-DE" dirty="0"/>
              <a:t> von Pflegepersonal aus der Notaufnahme, um Untergrenzen in anderen Bereichen zu erfüllen</a:t>
            </a:r>
          </a:p>
          <a:p>
            <a:pPr marL="0" indent="0">
              <a:buNone/>
            </a:pPr>
            <a:r>
              <a:rPr lang="de-DE" dirty="0">
                <a:sym typeface="Wingdings" panose="05000000000000000000" pitchFamily="2" charset="2"/>
              </a:rPr>
              <a:t> Forderung der Berücksichtigung der Intensivpflege in der </a:t>
            </a:r>
            <a:r>
              <a:rPr lang="de-DE" dirty="0" err="1">
                <a:sym typeface="Wingdings" panose="05000000000000000000" pitchFamily="2" charset="2"/>
              </a:rPr>
              <a:t>PpUGV</a:t>
            </a:r>
            <a:endParaRPr lang="de-DE" dirty="0"/>
          </a:p>
        </p:txBody>
      </p:sp>
      <p:pic>
        <p:nvPicPr>
          <p:cNvPr id="4" name="Grafik 3" descr="Ein Bild, das Grafiken, Schrift, Logo, Grafikdesign enthält.&#10;&#10;Automatisch generierte Beschreibung">
            <a:extLst>
              <a:ext uri="{FF2B5EF4-FFF2-40B4-BE49-F238E27FC236}">
                <a16:creationId xmlns:a16="http://schemas.microsoft.com/office/drawing/2014/main" id="{3C0AFEF0-3BC6-9876-BCC6-CDDFBCC219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9933" y="1081970"/>
            <a:ext cx="4412179" cy="1325564"/>
          </a:xfrm>
          <a:prstGeom prst="rect">
            <a:avLst/>
          </a:prstGeom>
        </p:spPr>
      </p:pic>
    </p:spTree>
    <p:extLst>
      <p:ext uri="{BB962C8B-B14F-4D97-AF65-F5344CB8AC3E}">
        <p14:creationId xmlns:p14="http://schemas.microsoft.com/office/powerpoint/2010/main" val="41799451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469D6E-E230-F319-75A9-9DEEE4CC4758}"/>
              </a:ext>
            </a:extLst>
          </p:cNvPr>
          <p:cNvSpPr>
            <a:spLocks noGrp="1"/>
          </p:cNvSpPr>
          <p:nvPr>
            <p:ph type="title"/>
          </p:nvPr>
        </p:nvSpPr>
        <p:spPr/>
        <p:txBody>
          <a:bodyPr/>
          <a:lstStyle/>
          <a:p>
            <a:r>
              <a:rPr lang="de-DE" dirty="0"/>
              <a:t>Potentielle Haftungsprobleme</a:t>
            </a:r>
          </a:p>
        </p:txBody>
      </p:sp>
      <p:sp>
        <p:nvSpPr>
          <p:cNvPr id="3" name="Inhaltsplatzhalter 2">
            <a:extLst>
              <a:ext uri="{FF2B5EF4-FFF2-40B4-BE49-F238E27FC236}">
                <a16:creationId xmlns:a16="http://schemas.microsoft.com/office/drawing/2014/main" id="{5539F7D3-4573-B3AD-E115-9EE9D4B3D1E7}"/>
              </a:ext>
            </a:extLst>
          </p:cNvPr>
          <p:cNvSpPr>
            <a:spLocks noGrp="1"/>
          </p:cNvSpPr>
          <p:nvPr>
            <p:ph idx="1"/>
          </p:nvPr>
        </p:nvSpPr>
        <p:spPr>
          <a:xfrm>
            <a:off x="838200" y="2060294"/>
            <a:ext cx="10515600" cy="4116669"/>
          </a:xfrm>
        </p:spPr>
        <p:txBody>
          <a:bodyPr>
            <a:normAutofit/>
          </a:bodyPr>
          <a:lstStyle/>
          <a:p>
            <a:r>
              <a:rPr lang="de-DE" dirty="0"/>
              <a:t>Fachmedizinischer Standard bei Unterschreitung der </a:t>
            </a:r>
            <a:r>
              <a:rPr lang="de-DE" dirty="0" err="1"/>
              <a:t>PpUG</a:t>
            </a:r>
            <a:r>
              <a:rPr lang="de-DE" dirty="0"/>
              <a:t> automatisch im Sinne des Organisationsverschuldens verletzt?</a:t>
            </a:r>
          </a:p>
          <a:p>
            <a:r>
              <a:rPr lang="de-DE" dirty="0"/>
              <a:t>Haftung einer Klinik bei Behandlungsverzögerung infolge Aufnahmestopps wegen Personalmangels?</a:t>
            </a:r>
          </a:p>
          <a:p>
            <a:r>
              <a:rPr lang="de-DE" dirty="0"/>
              <a:t>Arbeitsrechtliche Konsequenzen für überarbeitete Fachkräfte – Abmahnung wegen Gefährdungsanzeige? (ArbG Göttingen, 2 Ca 155/17)</a:t>
            </a:r>
          </a:p>
          <a:p>
            <a:r>
              <a:rPr lang="de-DE" dirty="0"/>
              <a:t>Anspruch Chefarzt gegen Klinik auf Bereitstellung ausreichenden Fachpersonals? (ArbG Wilhelmshaven, 2 Ca 121/04)</a:t>
            </a:r>
          </a:p>
        </p:txBody>
      </p:sp>
    </p:spTree>
    <p:extLst>
      <p:ext uri="{BB962C8B-B14F-4D97-AF65-F5344CB8AC3E}">
        <p14:creationId xmlns:p14="http://schemas.microsoft.com/office/powerpoint/2010/main" val="3847101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AA24C3-7125-738C-E6B5-B15673066C23}"/>
              </a:ext>
            </a:extLst>
          </p:cNvPr>
          <p:cNvSpPr>
            <a:spLocks noGrp="1"/>
          </p:cNvSpPr>
          <p:nvPr>
            <p:ph type="title"/>
          </p:nvPr>
        </p:nvSpPr>
        <p:spPr>
          <a:xfrm>
            <a:off x="838200" y="681037"/>
            <a:ext cx="10515600" cy="1159337"/>
          </a:xfrm>
        </p:spPr>
        <p:txBody>
          <a:bodyPr>
            <a:normAutofit fontScale="90000"/>
          </a:bodyPr>
          <a:lstStyle/>
          <a:p>
            <a:r>
              <a:rPr lang="de-DE" dirty="0"/>
              <a:t>Haftung wegen Organisationsverschuldens – eine rechtliche oder eine gesellschaftspolitische Frage?</a:t>
            </a:r>
          </a:p>
        </p:txBody>
      </p:sp>
      <p:sp>
        <p:nvSpPr>
          <p:cNvPr id="3" name="Inhaltsplatzhalter 2">
            <a:extLst>
              <a:ext uri="{FF2B5EF4-FFF2-40B4-BE49-F238E27FC236}">
                <a16:creationId xmlns:a16="http://schemas.microsoft.com/office/drawing/2014/main" id="{9D8C82AA-4745-79FA-B857-057DA2808A2F}"/>
              </a:ext>
            </a:extLst>
          </p:cNvPr>
          <p:cNvSpPr>
            <a:spLocks noGrp="1"/>
          </p:cNvSpPr>
          <p:nvPr>
            <p:ph idx="1"/>
          </p:nvPr>
        </p:nvSpPr>
        <p:spPr>
          <a:xfrm>
            <a:off x="838200" y="2534857"/>
            <a:ext cx="10515600" cy="3642106"/>
          </a:xfrm>
        </p:spPr>
        <p:txBody>
          <a:bodyPr>
            <a:normAutofit fontScale="92500"/>
          </a:bodyPr>
          <a:lstStyle/>
          <a:p>
            <a:r>
              <a:rPr lang="de-DE" dirty="0"/>
              <a:t>Prämienerhöhung Haftpflichtversicherung bei wiederholten Haftungsfällen?</a:t>
            </a:r>
          </a:p>
          <a:p>
            <a:r>
              <a:rPr lang="de-DE" dirty="0"/>
              <a:t>Leistungsfreiheit Haftpflichtversicherung bei Organisationsverschulden?</a:t>
            </a:r>
          </a:p>
          <a:p>
            <a:r>
              <a:rPr lang="de-DE" dirty="0"/>
              <a:t>Ärzteprotest 02.10.2023 – Kritikpunkt u.a.: fehlender Nachwuchs, absehbar weiter zunehmender Fachkräftemangel, </a:t>
            </a:r>
            <a:r>
              <a:rPr lang="de-DE" dirty="0" err="1"/>
              <a:t>Praxensterben</a:t>
            </a:r>
            <a:r>
              <a:rPr lang="de-DE" dirty="0"/>
              <a:t> auf dem Land</a:t>
            </a:r>
          </a:p>
          <a:p>
            <a:r>
              <a:rPr lang="de-DE" dirty="0"/>
              <a:t>Absenkung des fachmedizinischen Standards wegen Fachkräftemangels? (ähnlich Diskussion zu einer Haftungsbeschränkung durch das sozial-rechtliche Wirtschaftlichkeitsgebot)</a:t>
            </a:r>
          </a:p>
          <a:p>
            <a:endParaRPr lang="de-DE" dirty="0"/>
          </a:p>
        </p:txBody>
      </p:sp>
    </p:spTree>
    <p:extLst>
      <p:ext uri="{BB962C8B-B14F-4D97-AF65-F5344CB8AC3E}">
        <p14:creationId xmlns:p14="http://schemas.microsoft.com/office/powerpoint/2010/main" val="2747481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313858A-C115-2D2A-D77C-A2473951B707}"/>
              </a:ext>
            </a:extLst>
          </p:cNvPr>
          <p:cNvSpPr>
            <a:spLocks noGrp="1"/>
          </p:cNvSpPr>
          <p:nvPr>
            <p:ph type="title"/>
          </p:nvPr>
        </p:nvSpPr>
        <p:spPr>
          <a:xfrm>
            <a:off x="838200" y="556995"/>
            <a:ext cx="10515600" cy="1133693"/>
          </a:xfrm>
        </p:spPr>
        <p:txBody>
          <a:bodyPr>
            <a:normAutofit/>
          </a:bodyPr>
          <a:lstStyle/>
          <a:p>
            <a:r>
              <a:rPr lang="de-DE" sz="5200"/>
              <a:t>Inhalt </a:t>
            </a:r>
          </a:p>
        </p:txBody>
      </p:sp>
      <p:graphicFrame>
        <p:nvGraphicFramePr>
          <p:cNvPr id="5" name="Inhaltsplatzhalter 2">
            <a:extLst>
              <a:ext uri="{FF2B5EF4-FFF2-40B4-BE49-F238E27FC236}">
                <a16:creationId xmlns:a16="http://schemas.microsoft.com/office/drawing/2014/main" id="{EA62107A-95D7-E53A-00C6-B9C2747B64B6}"/>
              </a:ext>
            </a:extLst>
          </p:cNvPr>
          <p:cNvGraphicFramePr>
            <a:graphicFrameLocks noGrp="1"/>
          </p:cNvGraphicFramePr>
          <p:nvPr>
            <p:ph idx="1"/>
            <p:extLst>
              <p:ext uri="{D42A27DB-BD31-4B8C-83A1-F6EECF244321}">
                <p14:modId xmlns:p14="http://schemas.microsoft.com/office/powerpoint/2010/main" val="263937586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4637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36C4118A-B523-45D9-B427-8E05B2DEA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2" name="Titel 1">
            <a:extLst>
              <a:ext uri="{FF2B5EF4-FFF2-40B4-BE49-F238E27FC236}">
                <a16:creationId xmlns:a16="http://schemas.microsoft.com/office/drawing/2014/main" id="{06710D59-327F-B5F0-6103-6AF2969A3C1D}"/>
              </a:ext>
            </a:extLst>
          </p:cNvPr>
          <p:cNvSpPr>
            <a:spLocks noGrp="1"/>
          </p:cNvSpPr>
          <p:nvPr>
            <p:ph type="ctrTitle"/>
          </p:nvPr>
        </p:nvSpPr>
        <p:spPr>
          <a:xfrm>
            <a:off x="836676" y="1504708"/>
            <a:ext cx="4899039" cy="2060799"/>
          </a:xfrm>
          <a:noFill/>
        </p:spPr>
        <p:txBody>
          <a:bodyPr>
            <a:normAutofit/>
          </a:bodyPr>
          <a:lstStyle/>
          <a:p>
            <a:pPr algn="l"/>
            <a:r>
              <a:rPr lang="de-DE" sz="3300" b="1" dirty="0"/>
              <a:t>Bis hierhin vielen Dank!</a:t>
            </a:r>
            <a:br>
              <a:rPr lang="de-DE" sz="3300" b="1" dirty="0"/>
            </a:br>
            <a:br>
              <a:rPr lang="de-DE" sz="3300" b="1" dirty="0"/>
            </a:br>
            <a:r>
              <a:rPr lang="de-DE" sz="3300" b="1" dirty="0"/>
              <a:t>Und jetzt Sie:</a:t>
            </a:r>
            <a:br>
              <a:rPr lang="de-DE" sz="3300" b="1" dirty="0"/>
            </a:br>
            <a:r>
              <a:rPr lang="de-DE" sz="3300" b="1" dirty="0"/>
              <a:t>Fragen / Diskussion</a:t>
            </a:r>
            <a:endParaRPr lang="de-DE" sz="3300" dirty="0"/>
          </a:p>
        </p:txBody>
      </p:sp>
      <p:sp>
        <p:nvSpPr>
          <p:cNvPr id="3" name="Untertitel 2">
            <a:extLst>
              <a:ext uri="{FF2B5EF4-FFF2-40B4-BE49-F238E27FC236}">
                <a16:creationId xmlns:a16="http://schemas.microsoft.com/office/drawing/2014/main" id="{52093996-2CAE-F807-9FA9-6A3A21AA04B9}"/>
              </a:ext>
            </a:extLst>
          </p:cNvPr>
          <p:cNvSpPr>
            <a:spLocks noGrp="1"/>
          </p:cNvSpPr>
          <p:nvPr>
            <p:ph type="subTitle" idx="1"/>
          </p:nvPr>
        </p:nvSpPr>
        <p:spPr>
          <a:xfrm>
            <a:off x="836675" y="3975689"/>
            <a:ext cx="4899039" cy="2060799"/>
          </a:xfrm>
          <a:noFill/>
        </p:spPr>
        <p:txBody>
          <a:bodyPr>
            <a:normAutofit fontScale="92500" lnSpcReduction="20000"/>
          </a:bodyPr>
          <a:lstStyle/>
          <a:p>
            <a:pPr algn="l"/>
            <a:endParaRPr lang="de-DE" dirty="0"/>
          </a:p>
          <a:p>
            <a:pPr algn="l"/>
            <a:r>
              <a:rPr lang="de-DE" sz="2600" dirty="0"/>
              <a:t>Timm Laue-Ogal</a:t>
            </a:r>
          </a:p>
          <a:p>
            <a:pPr algn="l"/>
            <a:r>
              <a:rPr lang="de-DE" sz="2100" dirty="0"/>
              <a:t>Rechtsanwalt / Fachanwalt für Medizinrecht / </a:t>
            </a:r>
          </a:p>
          <a:p>
            <a:pPr algn="l"/>
            <a:r>
              <a:rPr lang="de-DE" sz="2100" dirty="0"/>
              <a:t>Fachanwalt für Arbeitsrecht</a:t>
            </a:r>
          </a:p>
          <a:p>
            <a:pPr algn="l"/>
            <a:r>
              <a:rPr lang="de-DE" sz="2100" dirty="0"/>
              <a:t>Heger-Tor-Wall 19, 49078 Osnabrück</a:t>
            </a:r>
          </a:p>
          <a:p>
            <a:pPr algn="l"/>
            <a:r>
              <a:rPr lang="de-DE" sz="2100" dirty="0"/>
              <a:t>www.rechtskontor49.de</a:t>
            </a:r>
          </a:p>
          <a:p>
            <a:pPr algn="l"/>
            <a:endParaRPr lang="de-DE" dirty="0"/>
          </a:p>
        </p:txBody>
      </p:sp>
      <p:pic>
        <p:nvPicPr>
          <p:cNvPr id="5" name="Grafik 4" descr="Ein Bild, das Text, draußen, Himmel, Gebäude enthält.&#10;&#10;Automatisch generierte Beschreibung">
            <a:extLst>
              <a:ext uri="{FF2B5EF4-FFF2-40B4-BE49-F238E27FC236}">
                <a16:creationId xmlns:a16="http://schemas.microsoft.com/office/drawing/2014/main" id="{EBE711F3-9C96-6E7D-DC04-66447E45A4BC}"/>
              </a:ext>
            </a:extLst>
          </p:cNvPr>
          <p:cNvPicPr>
            <a:picLocks noChangeAspect="1"/>
          </p:cNvPicPr>
          <p:nvPr/>
        </p:nvPicPr>
        <p:blipFill rotWithShape="1">
          <a:blip r:embed="rId2">
            <a:extLst>
              <a:ext uri="{28A0092B-C50C-407E-A947-70E740481C1C}">
                <a14:useLocalDpi xmlns:a14="http://schemas.microsoft.com/office/drawing/2010/main" val="0"/>
              </a:ext>
            </a:extLst>
          </a:blip>
          <a:srcRect l="12512" r="28060" b="-1"/>
          <a:stretch/>
        </p:blipFill>
        <p:spPr>
          <a:xfrm>
            <a:off x="7863840" y="2060124"/>
            <a:ext cx="2294257" cy="2511876"/>
          </a:xfrm>
          <a:prstGeom prst="rect">
            <a:avLst/>
          </a:prstGeom>
          <a:effectLst>
            <a:softEdge rad="444500"/>
          </a:effectLst>
        </p:spPr>
      </p:pic>
      <p:pic>
        <p:nvPicPr>
          <p:cNvPr id="6" name="Grafik 5" descr="Ein Bild, das draußen, Gebäude, Fenster, Himmel enthält.&#10;&#10;Automatisch generierte Beschreibung">
            <a:extLst>
              <a:ext uri="{FF2B5EF4-FFF2-40B4-BE49-F238E27FC236}">
                <a16:creationId xmlns:a16="http://schemas.microsoft.com/office/drawing/2014/main" id="{51D49ACD-7C2E-CE1A-B2EF-98F3228F87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5714" y="557190"/>
            <a:ext cx="6453236" cy="5743620"/>
          </a:xfrm>
          <a:prstGeom prst="rect">
            <a:avLst/>
          </a:prstGeom>
        </p:spPr>
      </p:pic>
    </p:spTree>
    <p:extLst>
      <p:ext uri="{BB962C8B-B14F-4D97-AF65-F5344CB8AC3E}">
        <p14:creationId xmlns:p14="http://schemas.microsoft.com/office/powerpoint/2010/main" val="125691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4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000"/>
                                  </p:stCondLst>
                                  <p:iterate type="lt">
                                    <p:tmPct val="10000"/>
                                  </p:iterate>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4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2000"/>
                                  </p:stCondLst>
                                  <p:iterate type="lt">
                                    <p:tmPct val="10000"/>
                                  </p:iterate>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4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2000"/>
                                  </p:stCondLst>
                                  <p:iterate type="lt">
                                    <p:tmPct val="10000"/>
                                  </p:iterate>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4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2000"/>
                                  </p:stCondLst>
                                  <p:iterate type="lt">
                                    <p:tmPct val="10000"/>
                                  </p:iterate>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400"/>
                                        <p:tgtEl>
                                          <p:spTgt spid="3">
                                            <p:txEl>
                                              <p:pRg st="5" end="5"/>
                                            </p:txEl>
                                          </p:spTgt>
                                        </p:tgtEl>
                                      </p:cBhvr>
                                    </p:animEffect>
                                  </p:childTnLst>
                                </p:cTn>
                              </p:par>
                              <p:par>
                                <p:cTn id="28" presetID="10" presetClass="entr" presetSubtype="0" fill="hold" grpId="0" nodeType="withEffect">
                                  <p:stCondLst>
                                    <p:cond delay="1000"/>
                                  </p:stCondLst>
                                  <p:iterate type="lt">
                                    <p:tmPct val="10000"/>
                                  </p:iterate>
                                  <p:childTnLst>
                                    <p:set>
                                      <p:cBhvr>
                                        <p:cTn id="29" dur="1" fill="hold">
                                          <p:stCondLst>
                                            <p:cond delay="0"/>
                                          </p:stCondLst>
                                        </p:cTn>
                                        <p:tgtEl>
                                          <p:spTgt spid="2"/>
                                        </p:tgtEl>
                                        <p:attrNameLst>
                                          <p:attrName>style.visibility</p:attrName>
                                        </p:attrNameLst>
                                      </p:cBhvr>
                                      <p:to>
                                        <p:strVal val="visible"/>
                                      </p:to>
                                    </p:set>
                                    <p:animEffect transition="in" filter="fade">
                                      <p:cBhvr>
                                        <p:cTn id="3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 name="Grafik 34" descr="Ein Bild, das Im Haus, Wand, Fußboden, Inneneinrichtung enthält.&#10;&#10;Automatisch generierte Beschreibung">
            <a:extLst>
              <a:ext uri="{FF2B5EF4-FFF2-40B4-BE49-F238E27FC236}">
                <a16:creationId xmlns:a16="http://schemas.microsoft.com/office/drawing/2014/main" id="{04707704-543D-CC8C-BDB5-084D7F6D4488}"/>
              </a:ext>
            </a:extLst>
          </p:cNvPr>
          <p:cNvPicPr>
            <a:picLocks noChangeAspect="1"/>
          </p:cNvPicPr>
          <p:nvPr/>
        </p:nvPicPr>
        <p:blipFill rotWithShape="1">
          <a:blip r:embed="rId2">
            <a:extLst>
              <a:ext uri="{28A0092B-C50C-407E-A947-70E740481C1C}">
                <a14:useLocalDpi xmlns:a14="http://schemas.microsoft.com/office/drawing/2010/main" val="0"/>
              </a:ext>
            </a:extLst>
          </a:blip>
          <a:srcRect t="7080" b="8651"/>
          <a:stretch/>
        </p:blipFill>
        <p:spPr>
          <a:xfrm>
            <a:off x="20" y="10"/>
            <a:ext cx="12191980" cy="6857990"/>
          </a:xfrm>
          <a:prstGeom prst="rect">
            <a:avLst/>
          </a:prstGeom>
        </p:spPr>
      </p:pic>
      <p:sp>
        <p:nvSpPr>
          <p:cNvPr id="70" name="Rectangle 6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feld 15">
            <a:extLst>
              <a:ext uri="{FF2B5EF4-FFF2-40B4-BE49-F238E27FC236}">
                <a16:creationId xmlns:a16="http://schemas.microsoft.com/office/drawing/2014/main" id="{ADCFBF88-3597-2306-5C36-99E2A6CDDD60}"/>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a:solidFill>
                  <a:schemeClr val="tx1">
                    <a:lumMod val="85000"/>
                    <a:lumOff val="15000"/>
                  </a:schemeClr>
                </a:solidFill>
                <a:latin typeface="+mj-lt"/>
                <a:ea typeface="+mj-ea"/>
                <a:cs typeface="+mj-cs"/>
              </a:rPr>
              <a:t>Was ist Organisationsverschulden? </a:t>
            </a:r>
          </a:p>
        </p:txBody>
      </p:sp>
      <p:cxnSp>
        <p:nvCxnSpPr>
          <p:cNvPr id="72" name="Straight Connector 7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Textfeld 3">
            <a:extLst>
              <a:ext uri="{FF2B5EF4-FFF2-40B4-BE49-F238E27FC236}">
                <a16:creationId xmlns:a16="http://schemas.microsoft.com/office/drawing/2014/main" id="{1176BC76-2A04-F493-3707-F2C2E6033562}"/>
              </a:ext>
            </a:extLst>
          </p:cNvPr>
          <p:cNvSpPr txBox="1"/>
          <p:nvPr/>
        </p:nvSpPr>
        <p:spPr>
          <a:xfrm>
            <a:off x="10307804" y="6622999"/>
            <a:ext cx="6142182" cy="276999"/>
          </a:xfrm>
          <a:prstGeom prst="rect">
            <a:avLst/>
          </a:prstGeom>
          <a:noFill/>
        </p:spPr>
        <p:txBody>
          <a:bodyPr wrap="square">
            <a:spAutoFit/>
          </a:bodyPr>
          <a:lstStyle/>
          <a:p>
            <a:r>
              <a:rPr lang="en-US" sz="1200" dirty="0">
                <a:solidFill>
                  <a:schemeClr val="bg1"/>
                </a:solidFill>
              </a:rPr>
              <a:t>Credit: </a:t>
            </a:r>
            <a:r>
              <a:rPr lang="en-US" sz="1200" dirty="0" err="1">
                <a:solidFill>
                  <a:schemeClr val="bg1"/>
                </a:solidFill>
              </a:rPr>
              <a:t>pixabay</a:t>
            </a:r>
            <a:r>
              <a:rPr lang="en-US" sz="1200" dirty="0">
                <a:solidFill>
                  <a:schemeClr val="bg1"/>
                </a:solidFill>
              </a:rPr>
              <a:t>/mspark0</a:t>
            </a:r>
            <a:endParaRPr lang="de-DE" sz="1200" dirty="0">
              <a:solidFill>
                <a:schemeClr val="bg1"/>
              </a:solidFill>
            </a:endParaRPr>
          </a:p>
        </p:txBody>
      </p:sp>
    </p:spTree>
    <p:extLst>
      <p:ext uri="{BB962C8B-B14F-4D97-AF65-F5344CB8AC3E}">
        <p14:creationId xmlns:p14="http://schemas.microsoft.com/office/powerpoint/2010/main" val="2757240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C67C72-65A6-010E-6A1A-06A2F021CFD4}"/>
              </a:ext>
            </a:extLst>
          </p:cNvPr>
          <p:cNvSpPr>
            <a:spLocks noGrp="1"/>
          </p:cNvSpPr>
          <p:nvPr>
            <p:ph type="title"/>
          </p:nvPr>
        </p:nvSpPr>
        <p:spPr>
          <a:xfrm>
            <a:off x="1288960" y="428263"/>
            <a:ext cx="9226640" cy="915555"/>
          </a:xfrm>
        </p:spPr>
        <p:txBody>
          <a:bodyPr/>
          <a:lstStyle/>
          <a:p>
            <a:r>
              <a:rPr lang="de-DE" dirty="0"/>
              <a:t>Allgemein </a:t>
            </a:r>
          </a:p>
        </p:txBody>
      </p:sp>
      <p:sp>
        <p:nvSpPr>
          <p:cNvPr id="3" name="Inhaltsplatzhalter 2">
            <a:extLst>
              <a:ext uri="{FF2B5EF4-FFF2-40B4-BE49-F238E27FC236}">
                <a16:creationId xmlns:a16="http://schemas.microsoft.com/office/drawing/2014/main" id="{FACCCD43-0C0D-E928-47FB-6B6BD13F7ABA}"/>
              </a:ext>
            </a:extLst>
          </p:cNvPr>
          <p:cNvSpPr>
            <a:spLocks noGrp="1"/>
          </p:cNvSpPr>
          <p:nvPr>
            <p:ph idx="1"/>
          </p:nvPr>
        </p:nvSpPr>
        <p:spPr>
          <a:xfrm>
            <a:off x="1288960" y="2186233"/>
            <a:ext cx="10515600" cy="4351338"/>
          </a:xfrm>
        </p:spPr>
        <p:txBody>
          <a:bodyPr/>
          <a:lstStyle/>
          <a:p>
            <a:r>
              <a:rPr lang="de-DE" dirty="0"/>
              <a:t>Arzt und Krankenhaus sind zur sachgerechten Organisation, Koordinierung, Überwachung der Behandlungsabläufe und zur Qualitätssicherung verpflichtet.</a:t>
            </a:r>
          </a:p>
          <a:p>
            <a:r>
              <a:rPr lang="de-DE" dirty="0"/>
              <a:t>Durch organisatorische Maßnahmen ist sicherzustellen, dass der jeweils aktuelle Facharztstandard eingehalten werden kann.</a:t>
            </a:r>
          </a:p>
          <a:p>
            <a:pPr marL="0" indent="0">
              <a:buNone/>
            </a:pPr>
            <a:r>
              <a:rPr lang="de-DE" dirty="0">
                <a:sym typeface="Wingdings" panose="05000000000000000000" pitchFamily="2" charset="2"/>
              </a:rPr>
              <a:t> Bei Verstoß gegen diese Pflichten kommt eine Haftung wegen Organisationsverschuldens aus §§ 630a ff. BGB und/oder §§ 823 ff. BGB in Betracht.</a:t>
            </a:r>
            <a:endParaRPr lang="de-DE" dirty="0"/>
          </a:p>
        </p:txBody>
      </p:sp>
    </p:spTree>
    <p:extLst>
      <p:ext uri="{BB962C8B-B14F-4D97-AF65-F5344CB8AC3E}">
        <p14:creationId xmlns:p14="http://schemas.microsoft.com/office/powerpoint/2010/main" val="1596438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el 1">
            <a:extLst>
              <a:ext uri="{FF2B5EF4-FFF2-40B4-BE49-F238E27FC236}">
                <a16:creationId xmlns:a16="http://schemas.microsoft.com/office/drawing/2014/main" id="{08B6A8F2-D465-FF5F-313F-F2887641FA36}"/>
              </a:ext>
            </a:extLst>
          </p:cNvPr>
          <p:cNvSpPr>
            <a:spLocks noGrp="1"/>
          </p:cNvSpPr>
          <p:nvPr>
            <p:ph type="title"/>
          </p:nvPr>
        </p:nvSpPr>
        <p:spPr>
          <a:xfrm>
            <a:off x="-995423" y="474562"/>
            <a:ext cx="9837334" cy="768843"/>
          </a:xfrm>
        </p:spPr>
        <p:txBody>
          <a:bodyPr>
            <a:normAutofit fontScale="90000"/>
          </a:bodyPr>
          <a:lstStyle/>
          <a:p>
            <a:pPr algn="ctr"/>
            <a:r>
              <a:rPr lang="de-DE" sz="5200" dirty="0"/>
              <a:t>Die Pflichten im Einzelnen </a:t>
            </a:r>
          </a:p>
        </p:txBody>
      </p:sp>
      <p:graphicFrame>
        <p:nvGraphicFramePr>
          <p:cNvPr id="7" name="Diagramm 6">
            <a:extLst>
              <a:ext uri="{FF2B5EF4-FFF2-40B4-BE49-F238E27FC236}">
                <a16:creationId xmlns:a16="http://schemas.microsoft.com/office/drawing/2014/main" id="{A8591BAB-1553-54D3-6E95-9B8E5FA10EF5}"/>
              </a:ext>
            </a:extLst>
          </p:cNvPr>
          <p:cNvGraphicFramePr/>
          <p:nvPr>
            <p:extLst>
              <p:ext uri="{D42A27DB-BD31-4B8C-83A1-F6EECF244321}">
                <p14:modId xmlns:p14="http://schemas.microsoft.com/office/powerpoint/2010/main" val="1723238059"/>
              </p:ext>
            </p:extLst>
          </p:nvPr>
        </p:nvGraphicFramePr>
        <p:xfrm>
          <a:off x="836675" y="1463040"/>
          <a:ext cx="10514077" cy="49203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92248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1F2078-179D-7B1C-A0B8-43FCBDB6A37C}"/>
              </a:ext>
            </a:extLst>
          </p:cNvPr>
          <p:cNvSpPr>
            <a:spLocks noGrp="1"/>
          </p:cNvSpPr>
          <p:nvPr>
            <p:ph type="title"/>
          </p:nvPr>
        </p:nvSpPr>
        <p:spPr>
          <a:xfrm>
            <a:off x="526799" y="15531"/>
            <a:ext cx="9988801" cy="1325563"/>
          </a:xfrm>
        </p:spPr>
        <p:txBody>
          <a:bodyPr/>
          <a:lstStyle/>
          <a:p>
            <a:r>
              <a:rPr lang="de-DE" dirty="0"/>
              <a:t>Konkret: Bereitstellung von Personal</a:t>
            </a:r>
          </a:p>
        </p:txBody>
      </p:sp>
      <p:pic>
        <p:nvPicPr>
          <p:cNvPr id="5" name="Inhaltsplatzhalter 4" descr="Ein Bild, das Text, Schrift, Grafikdesign, Grafiken enthält.&#10;&#10;Automatisch generierte Beschreibung">
            <a:extLst>
              <a:ext uri="{FF2B5EF4-FFF2-40B4-BE49-F238E27FC236}">
                <a16:creationId xmlns:a16="http://schemas.microsoft.com/office/drawing/2014/main" id="{67807898-28DC-CBD5-0D57-472D03E7B5A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00020" y="212661"/>
            <a:ext cx="2248214" cy="1200318"/>
          </a:xfrm>
        </p:spPr>
      </p:pic>
      <p:pic>
        <p:nvPicPr>
          <p:cNvPr id="7" name="Grafik 6" descr="Ein Bild, das Schrift, Typografie, Text, Kalligrafie enthält.&#10;&#10;Automatisch generierte Beschreibung">
            <a:extLst>
              <a:ext uri="{FF2B5EF4-FFF2-40B4-BE49-F238E27FC236}">
                <a16:creationId xmlns:a16="http://schemas.microsoft.com/office/drawing/2014/main" id="{39C53292-3E8B-FE8F-B9FD-8AAD61DE30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8715" y="1615617"/>
            <a:ext cx="5468113" cy="562053"/>
          </a:xfrm>
          <a:prstGeom prst="rect">
            <a:avLst/>
          </a:prstGeom>
        </p:spPr>
      </p:pic>
      <p:pic>
        <p:nvPicPr>
          <p:cNvPr id="9" name="Grafik 8" descr="Ein Bild, das Text, Screenshot, Schrift, Dokument enthält.&#10;&#10;Automatisch generierte Beschreibung">
            <a:extLst>
              <a:ext uri="{FF2B5EF4-FFF2-40B4-BE49-F238E27FC236}">
                <a16:creationId xmlns:a16="http://schemas.microsoft.com/office/drawing/2014/main" id="{5B363F5C-4F1B-97CA-404B-094A91C69B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6383" y="2244403"/>
            <a:ext cx="5249741" cy="3808159"/>
          </a:xfrm>
          <a:prstGeom prst="rect">
            <a:avLst/>
          </a:prstGeom>
        </p:spPr>
      </p:pic>
      <p:sp>
        <p:nvSpPr>
          <p:cNvPr id="10" name="Rechteck 9">
            <a:extLst>
              <a:ext uri="{FF2B5EF4-FFF2-40B4-BE49-F238E27FC236}">
                <a16:creationId xmlns:a16="http://schemas.microsoft.com/office/drawing/2014/main" id="{28B5A825-D771-76B4-DDD4-CE7B41064240}"/>
              </a:ext>
            </a:extLst>
          </p:cNvPr>
          <p:cNvSpPr/>
          <p:nvPr/>
        </p:nvSpPr>
        <p:spPr>
          <a:xfrm>
            <a:off x="5895681" y="1479712"/>
            <a:ext cx="5551147" cy="511283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230B99EB-A5F9-1CE3-6022-28E4456AE67B}"/>
              </a:ext>
            </a:extLst>
          </p:cNvPr>
          <p:cNvSpPr txBox="1"/>
          <p:nvPr/>
        </p:nvSpPr>
        <p:spPr>
          <a:xfrm>
            <a:off x="5895681" y="6327085"/>
            <a:ext cx="8958404" cy="530915"/>
          </a:xfrm>
          <a:prstGeom prst="rect">
            <a:avLst/>
          </a:prstGeom>
          <a:noFill/>
        </p:spPr>
        <p:txBody>
          <a:bodyPr wrap="square">
            <a:spAutoFit/>
          </a:bodyPr>
          <a:lstStyle/>
          <a:p>
            <a:r>
              <a:rPr lang="de-DE" sz="1050" dirty="0">
                <a:hlinkClick r:id="rId5"/>
              </a:rPr>
              <a:t>https://www.bundesgesundheitsministerium.de/themen/pflege/pflegepersonaluntergrenzen.html</a:t>
            </a:r>
            <a:endParaRPr lang="de-DE" sz="1050" dirty="0"/>
          </a:p>
          <a:p>
            <a:endParaRPr lang="de-DE" dirty="0"/>
          </a:p>
        </p:txBody>
      </p:sp>
      <p:sp>
        <p:nvSpPr>
          <p:cNvPr id="14" name="Textfeld 13">
            <a:extLst>
              <a:ext uri="{FF2B5EF4-FFF2-40B4-BE49-F238E27FC236}">
                <a16:creationId xmlns:a16="http://schemas.microsoft.com/office/drawing/2014/main" id="{9D4DA0E0-E5F4-88F3-1B04-E23916A1D801}"/>
              </a:ext>
            </a:extLst>
          </p:cNvPr>
          <p:cNvSpPr txBox="1"/>
          <p:nvPr/>
        </p:nvSpPr>
        <p:spPr>
          <a:xfrm>
            <a:off x="526799" y="1412979"/>
            <a:ext cx="5040624" cy="5016758"/>
          </a:xfrm>
          <a:prstGeom prst="rect">
            <a:avLst/>
          </a:prstGeom>
          <a:noFill/>
        </p:spPr>
        <p:txBody>
          <a:bodyPr wrap="square" rtlCol="0">
            <a:spAutoFit/>
          </a:bodyPr>
          <a:lstStyle/>
          <a:p>
            <a:r>
              <a:rPr lang="de-DE" sz="2000" b="1" dirty="0"/>
              <a:t>Pflegepersonaluntergrenzen-Verordnung (</a:t>
            </a:r>
            <a:r>
              <a:rPr lang="de-DE" sz="2000" b="1" dirty="0" err="1"/>
              <a:t>PpUGV</a:t>
            </a:r>
            <a:r>
              <a:rPr lang="de-DE" sz="2000" b="1" dirty="0"/>
              <a:t>) nach § 137i SGB V vom 06.10.2018</a:t>
            </a:r>
          </a:p>
          <a:p>
            <a:pPr marL="285750" indent="-285750">
              <a:buFont typeface="Arial" panose="020B0604020202020204" pitchFamily="34" charset="0"/>
              <a:buChar char="•"/>
            </a:pPr>
            <a:r>
              <a:rPr lang="de-DE" sz="2000" dirty="0"/>
              <a:t>Legt die Mindestzahl von Pflegepersonal pro Patienten für bestimmte Sektoren fest</a:t>
            </a:r>
          </a:p>
          <a:p>
            <a:pPr marL="285750" indent="-285750">
              <a:buFont typeface="Arial" panose="020B0604020202020204" pitchFamily="34" charset="0"/>
              <a:buChar char="•"/>
            </a:pPr>
            <a:r>
              <a:rPr lang="de-DE" sz="2000" dirty="0"/>
              <a:t>Ausnahmen von den festgelegten Mindest-Kennzahlen in § 7 </a:t>
            </a:r>
            <a:r>
              <a:rPr lang="de-DE" sz="2000" dirty="0" err="1"/>
              <a:t>PpUGV</a:t>
            </a:r>
            <a:r>
              <a:rPr lang="de-DE" sz="2000" dirty="0"/>
              <a:t>:</a:t>
            </a:r>
          </a:p>
          <a:p>
            <a:pPr marL="742950" lvl="1" indent="-285750">
              <a:buFont typeface="Arial" panose="020B0604020202020204" pitchFamily="34" charset="0"/>
              <a:buChar char="•"/>
            </a:pPr>
            <a:r>
              <a:rPr lang="de-DE" sz="2000" dirty="0"/>
              <a:t>Starke Erhöhung der Patientenzahlen, durch z.B. Pandemien oder Großschadensereignisse </a:t>
            </a:r>
          </a:p>
          <a:p>
            <a:pPr marL="742950" lvl="1" indent="-285750">
              <a:buFont typeface="Arial" panose="020B0604020202020204" pitchFamily="34" charset="0"/>
              <a:buChar char="•"/>
            </a:pPr>
            <a:r>
              <a:rPr lang="de-DE" sz="2000" dirty="0"/>
              <a:t>Außergewöhnlich hohe, kurzfristige krankheitsbedingte Personalausfälle</a:t>
            </a:r>
          </a:p>
          <a:p>
            <a:pPr lvl="1"/>
            <a:endParaRPr lang="de-DE" sz="2000" dirty="0"/>
          </a:p>
          <a:p>
            <a:pPr lvl="1"/>
            <a:r>
              <a:rPr lang="de-DE" sz="2000" b="1" dirty="0"/>
              <a:t>Sanktionen bei Nichteinhaltung:</a:t>
            </a:r>
          </a:p>
          <a:p>
            <a:pPr lvl="1"/>
            <a:r>
              <a:rPr lang="de-DE" sz="2000" dirty="0"/>
              <a:t>- Vergütungsabschläge gemäß </a:t>
            </a:r>
            <a:r>
              <a:rPr lang="de-DE" sz="2000" dirty="0" err="1"/>
              <a:t>PpUG</a:t>
            </a:r>
            <a:r>
              <a:rPr lang="de-DE" sz="2000" dirty="0"/>
              <a:t>-Sanktions-Vereinbarung zwischen GKV-SV und Dt. KH-Gesellschaft (seit 01.01.2021)</a:t>
            </a:r>
          </a:p>
        </p:txBody>
      </p:sp>
    </p:spTree>
    <p:extLst>
      <p:ext uri="{BB962C8B-B14F-4D97-AF65-F5344CB8AC3E}">
        <p14:creationId xmlns:p14="http://schemas.microsoft.com/office/powerpoint/2010/main" val="406095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DED648-5BC7-439B-BE04-868656980B1B}"/>
              </a:ext>
            </a:extLst>
          </p:cNvPr>
          <p:cNvSpPr>
            <a:spLocks noGrp="1"/>
          </p:cNvSpPr>
          <p:nvPr>
            <p:ph type="title"/>
          </p:nvPr>
        </p:nvSpPr>
        <p:spPr>
          <a:xfrm>
            <a:off x="570368" y="338203"/>
            <a:ext cx="9945232" cy="987360"/>
          </a:xfrm>
        </p:spPr>
        <p:txBody>
          <a:bodyPr/>
          <a:lstStyle/>
          <a:p>
            <a:r>
              <a:rPr lang="de-DE" dirty="0"/>
              <a:t>Beweislastumkehr?</a:t>
            </a:r>
          </a:p>
        </p:txBody>
      </p:sp>
      <p:sp>
        <p:nvSpPr>
          <p:cNvPr id="3" name="Inhaltsplatzhalter 2">
            <a:extLst>
              <a:ext uri="{FF2B5EF4-FFF2-40B4-BE49-F238E27FC236}">
                <a16:creationId xmlns:a16="http://schemas.microsoft.com/office/drawing/2014/main" id="{54D35B11-A789-779D-9B2F-9D0BCB7DC6C6}"/>
              </a:ext>
            </a:extLst>
          </p:cNvPr>
          <p:cNvSpPr>
            <a:spLocks noGrp="1"/>
          </p:cNvSpPr>
          <p:nvPr>
            <p:ph idx="1"/>
          </p:nvPr>
        </p:nvSpPr>
        <p:spPr>
          <a:xfrm>
            <a:off x="570368" y="1810693"/>
            <a:ext cx="10783432" cy="4366270"/>
          </a:xfrm>
        </p:spPr>
        <p:txBody>
          <a:bodyPr>
            <a:normAutofit/>
          </a:bodyPr>
          <a:lstStyle/>
          <a:p>
            <a:pPr marL="0" indent="0">
              <a:buNone/>
            </a:pPr>
            <a:r>
              <a:rPr lang="de-DE" dirty="0"/>
              <a:t>Grundsätzlich möglich:</a:t>
            </a:r>
          </a:p>
          <a:p>
            <a:endParaRPr lang="de-DE" dirty="0"/>
          </a:p>
          <a:p>
            <a:pPr marL="0" indent="0">
              <a:buNone/>
            </a:pPr>
            <a:endParaRPr lang="de-DE" dirty="0"/>
          </a:p>
          <a:p>
            <a:pPr marL="0" indent="0">
              <a:buNone/>
            </a:pPr>
            <a:endParaRPr lang="de-DE" dirty="0">
              <a:sym typeface="Wingdings" panose="05000000000000000000" pitchFamily="2" charset="2"/>
            </a:endParaRPr>
          </a:p>
          <a:p>
            <a:pPr marL="0" indent="0">
              <a:buNone/>
            </a:pPr>
            <a:endParaRPr lang="de-DE" dirty="0">
              <a:sym typeface="Wingdings" panose="05000000000000000000" pitchFamily="2" charset="2"/>
            </a:endParaRPr>
          </a:p>
          <a:p>
            <a:pPr>
              <a:buFont typeface="Wingdings" panose="05000000000000000000" pitchFamily="2" charset="2"/>
              <a:buChar char="à"/>
            </a:pPr>
            <a:endParaRPr lang="de-DE" b="1" dirty="0">
              <a:sym typeface="Wingdings" panose="05000000000000000000" pitchFamily="2" charset="2"/>
            </a:endParaRPr>
          </a:p>
          <a:p>
            <a:pPr>
              <a:buFont typeface="Wingdings" panose="05000000000000000000" pitchFamily="2" charset="2"/>
              <a:buChar char="à"/>
            </a:pPr>
            <a:r>
              <a:rPr lang="de-DE" b="1" dirty="0">
                <a:sym typeface="Wingdings" panose="05000000000000000000" pitchFamily="2" charset="2"/>
              </a:rPr>
              <a:t> einzelfallabhängig</a:t>
            </a:r>
            <a:r>
              <a:rPr lang="de-DE" dirty="0">
                <a:sym typeface="Wingdings" panose="05000000000000000000" pitchFamily="2" charset="2"/>
              </a:rPr>
              <a:t>!</a:t>
            </a:r>
          </a:p>
          <a:p>
            <a:pPr lvl="1">
              <a:buFont typeface="Wingdings" panose="05000000000000000000" pitchFamily="2" charset="2"/>
              <a:buChar char="Ø"/>
            </a:pPr>
            <a:r>
              <a:rPr lang="de-DE" dirty="0"/>
              <a:t>Bei personeller Unterbesetzung grundsätzlich Organisationsverschulden (+) (BGH NJW 1985, 2189) </a:t>
            </a:r>
          </a:p>
        </p:txBody>
      </p:sp>
      <p:pic>
        <p:nvPicPr>
          <p:cNvPr id="7" name="Grafik 6" descr="Ein Bild, das Text, Schrift, Screenshot enthält.&#10;&#10;Automatisch generierte Beschreibung">
            <a:extLst>
              <a:ext uri="{FF2B5EF4-FFF2-40B4-BE49-F238E27FC236}">
                <a16:creationId xmlns:a16="http://schemas.microsoft.com/office/drawing/2014/main" id="{3699F2C8-7D3B-006E-93D5-2CA45E8DF8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7923" y="2435006"/>
            <a:ext cx="6898511" cy="1974947"/>
          </a:xfrm>
          <a:prstGeom prst="rect">
            <a:avLst/>
          </a:prstGeom>
          <a:ln>
            <a:solidFill>
              <a:schemeClr val="tx1"/>
            </a:solidFill>
          </a:ln>
        </p:spPr>
      </p:pic>
      <p:sp>
        <p:nvSpPr>
          <p:cNvPr id="10" name="Textfeld 9">
            <a:extLst>
              <a:ext uri="{FF2B5EF4-FFF2-40B4-BE49-F238E27FC236}">
                <a16:creationId xmlns:a16="http://schemas.microsoft.com/office/drawing/2014/main" id="{EB137E8A-8E46-B182-EBEA-C3E5D7F53808}"/>
              </a:ext>
            </a:extLst>
          </p:cNvPr>
          <p:cNvSpPr txBox="1"/>
          <p:nvPr/>
        </p:nvSpPr>
        <p:spPr>
          <a:xfrm flipH="1">
            <a:off x="9630423" y="2435006"/>
            <a:ext cx="45719" cy="268136"/>
          </a:xfrm>
          <a:prstGeom prst="rect">
            <a:avLst/>
          </a:prstGeom>
          <a:noFill/>
          <a:ln>
            <a:solidFill>
              <a:schemeClr val="tx1"/>
            </a:solidFill>
          </a:ln>
        </p:spPr>
        <p:txBody>
          <a:bodyPr wrap="square" rtlCol="0">
            <a:spAutoFit/>
          </a:bodyPr>
          <a:lstStyle/>
          <a:p>
            <a:endParaRPr lang="de-DE" sz="1600" dirty="0"/>
          </a:p>
        </p:txBody>
      </p:sp>
    </p:spTree>
    <p:extLst>
      <p:ext uri="{BB962C8B-B14F-4D97-AF65-F5344CB8AC3E}">
        <p14:creationId xmlns:p14="http://schemas.microsoft.com/office/powerpoint/2010/main" val="3694822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Grafik 2" descr="Ein Bild, das Stilllebenfotografie, hölzern, Im Haus enthält.&#10;&#10;Automatisch generierte Beschreibung">
            <a:extLst>
              <a:ext uri="{FF2B5EF4-FFF2-40B4-BE49-F238E27FC236}">
                <a16:creationId xmlns:a16="http://schemas.microsoft.com/office/drawing/2014/main" id="{8A766C08-488A-C345-46F9-C168E87B668B}"/>
              </a:ext>
            </a:extLst>
          </p:cNvPr>
          <p:cNvPicPr>
            <a:picLocks noChangeAspect="1"/>
          </p:cNvPicPr>
          <p:nvPr/>
        </p:nvPicPr>
        <p:blipFill rotWithShape="1">
          <a:blip r:embed="rId2">
            <a:extLst>
              <a:ext uri="{28A0092B-C50C-407E-A947-70E740481C1C}">
                <a14:useLocalDpi xmlns:a14="http://schemas.microsoft.com/office/drawing/2010/main" val="0"/>
              </a:ext>
            </a:extLst>
          </a:blip>
          <a:srcRect t="6863" b="1674"/>
          <a:stretch/>
        </p:blipFill>
        <p:spPr>
          <a:xfrm>
            <a:off x="-73870" y="10"/>
            <a:ext cx="12191980" cy="6857990"/>
          </a:xfrm>
          <a:prstGeom prst="rect">
            <a:avLst/>
          </a:prstGeom>
        </p:spPr>
      </p:pic>
      <p:sp>
        <p:nvSpPr>
          <p:cNvPr id="43" name="Rectangle 4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feld 15">
            <a:extLst>
              <a:ext uri="{FF2B5EF4-FFF2-40B4-BE49-F238E27FC236}">
                <a16:creationId xmlns:a16="http://schemas.microsoft.com/office/drawing/2014/main" id="{ADCFBF88-3597-2306-5C36-99E2A6CDDD60}"/>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dirty="0" err="1">
                <a:solidFill>
                  <a:schemeClr val="tx1">
                    <a:lumMod val="85000"/>
                    <a:lumOff val="15000"/>
                  </a:schemeClr>
                </a:solidFill>
                <a:latin typeface="+mj-lt"/>
                <a:ea typeface="+mj-ea"/>
                <a:cs typeface="+mj-cs"/>
              </a:rPr>
              <a:t>Rechtsprechung</a:t>
            </a:r>
            <a:r>
              <a:rPr lang="en-US" sz="3600" dirty="0">
                <a:solidFill>
                  <a:schemeClr val="tx1">
                    <a:lumMod val="85000"/>
                    <a:lumOff val="15000"/>
                  </a:schemeClr>
                </a:solidFill>
                <a:latin typeface="+mj-lt"/>
                <a:ea typeface="+mj-ea"/>
                <a:cs typeface="+mj-cs"/>
              </a:rPr>
              <a:t> </a:t>
            </a:r>
          </a:p>
        </p:txBody>
      </p:sp>
      <p:cxnSp>
        <p:nvCxnSpPr>
          <p:cNvPr id="45" name="Straight Connector 4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5" name="Textfeld 4">
            <a:extLst>
              <a:ext uri="{FF2B5EF4-FFF2-40B4-BE49-F238E27FC236}">
                <a16:creationId xmlns:a16="http://schemas.microsoft.com/office/drawing/2014/main" id="{28E6C154-97F4-9639-67CC-0A939438A4A0}"/>
              </a:ext>
            </a:extLst>
          </p:cNvPr>
          <p:cNvSpPr txBox="1"/>
          <p:nvPr/>
        </p:nvSpPr>
        <p:spPr>
          <a:xfrm>
            <a:off x="9716677" y="6586611"/>
            <a:ext cx="6142182" cy="276999"/>
          </a:xfrm>
          <a:prstGeom prst="rect">
            <a:avLst/>
          </a:prstGeom>
          <a:noFill/>
        </p:spPr>
        <p:txBody>
          <a:bodyPr wrap="square">
            <a:spAutoFit/>
          </a:bodyPr>
          <a:lstStyle/>
          <a:p>
            <a:r>
              <a:rPr lang="en-US" sz="1200" dirty="0" err="1">
                <a:solidFill>
                  <a:schemeClr val="bg1"/>
                </a:solidFill>
              </a:rPr>
              <a:t>Studio_east</a:t>
            </a:r>
            <a:r>
              <a:rPr lang="en-US" sz="1200" dirty="0">
                <a:solidFill>
                  <a:schemeClr val="bg1"/>
                </a:solidFill>
              </a:rPr>
              <a:t> / stock.adobe.com</a:t>
            </a:r>
            <a:endParaRPr lang="de-DE" sz="1200" dirty="0">
              <a:solidFill>
                <a:schemeClr val="bg1"/>
              </a:solidFill>
            </a:endParaRPr>
          </a:p>
        </p:txBody>
      </p:sp>
    </p:spTree>
    <p:extLst>
      <p:ext uri="{BB962C8B-B14F-4D97-AF65-F5344CB8AC3E}">
        <p14:creationId xmlns:p14="http://schemas.microsoft.com/office/powerpoint/2010/main" val="288448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5548A9-5984-6909-E8EC-F7A729F32421}"/>
              </a:ext>
            </a:extLst>
          </p:cNvPr>
          <p:cNvSpPr>
            <a:spLocks noGrp="1"/>
          </p:cNvSpPr>
          <p:nvPr>
            <p:ph type="title"/>
          </p:nvPr>
        </p:nvSpPr>
        <p:spPr>
          <a:xfrm>
            <a:off x="963168" y="236464"/>
            <a:ext cx="9552432" cy="527466"/>
          </a:xfrm>
        </p:spPr>
        <p:txBody>
          <a:bodyPr>
            <a:normAutofit fontScale="90000"/>
          </a:bodyPr>
          <a:lstStyle/>
          <a:p>
            <a:r>
              <a:rPr lang="de-DE" dirty="0"/>
              <a:t> </a:t>
            </a:r>
          </a:p>
        </p:txBody>
      </p:sp>
      <p:pic>
        <p:nvPicPr>
          <p:cNvPr id="7" name="Grafik 6" descr="Ein Bild, das Text, Schrift, Logo, Grafiken enthält.&#10;&#10;Automatisch generierte Beschreibung">
            <a:extLst>
              <a:ext uri="{FF2B5EF4-FFF2-40B4-BE49-F238E27FC236}">
                <a16:creationId xmlns:a16="http://schemas.microsoft.com/office/drawing/2014/main" id="{9D25D6FA-1BDD-77F1-4AAE-636C5ECC2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5540" y="972273"/>
            <a:ext cx="4115374" cy="1000014"/>
          </a:xfrm>
          <a:prstGeom prst="rect">
            <a:avLst/>
          </a:prstGeom>
        </p:spPr>
      </p:pic>
      <p:sp>
        <p:nvSpPr>
          <p:cNvPr id="16" name="Rechteck 15">
            <a:extLst>
              <a:ext uri="{FF2B5EF4-FFF2-40B4-BE49-F238E27FC236}">
                <a16:creationId xmlns:a16="http://schemas.microsoft.com/office/drawing/2014/main" id="{4DC562CE-DDD4-EF6F-3F86-5798086E684C}"/>
              </a:ext>
            </a:extLst>
          </p:cNvPr>
          <p:cNvSpPr/>
          <p:nvPr/>
        </p:nvSpPr>
        <p:spPr>
          <a:xfrm>
            <a:off x="2355540" y="763930"/>
            <a:ext cx="7321400" cy="3831221"/>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Inhaltsplatzhalter 14" descr="Ein Bild, das Text, Screenshot, Schrift, Zahl enthält.&#10;&#10;Automatisch generierte Beschreibung">
            <a:extLst>
              <a:ext uri="{FF2B5EF4-FFF2-40B4-BE49-F238E27FC236}">
                <a16:creationId xmlns:a16="http://schemas.microsoft.com/office/drawing/2014/main" id="{070E8850-9F03-DDBF-889B-167925D3DD9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98877" y="2035948"/>
            <a:ext cx="7078063" cy="2495542"/>
          </a:xfrm>
        </p:spPr>
      </p:pic>
      <p:sp>
        <p:nvSpPr>
          <p:cNvPr id="3" name="Textfeld 2">
            <a:extLst>
              <a:ext uri="{FF2B5EF4-FFF2-40B4-BE49-F238E27FC236}">
                <a16:creationId xmlns:a16="http://schemas.microsoft.com/office/drawing/2014/main" id="{A8C833E4-2EA5-DFF5-B218-C8A2D2782592}"/>
              </a:ext>
            </a:extLst>
          </p:cNvPr>
          <p:cNvSpPr txBox="1"/>
          <p:nvPr/>
        </p:nvSpPr>
        <p:spPr>
          <a:xfrm>
            <a:off x="1651915" y="4937421"/>
            <a:ext cx="8971985" cy="1477328"/>
          </a:xfrm>
          <a:prstGeom prst="rect">
            <a:avLst/>
          </a:prstGeom>
          <a:noFill/>
        </p:spPr>
        <p:txBody>
          <a:bodyPr wrap="square">
            <a:spAutoFit/>
          </a:bodyPr>
          <a:lstStyle/>
          <a:p>
            <a:r>
              <a:rPr lang="de-DE" b="1" dirty="0"/>
              <a:t>LG Mainz, 2 O 266/11</a:t>
            </a:r>
          </a:p>
          <a:p>
            <a:pPr marL="285750" indent="-285750">
              <a:buFont typeface="Arial" panose="020B0604020202020204" pitchFamily="34" charset="0"/>
              <a:buChar char="•"/>
            </a:pPr>
            <a:r>
              <a:rPr lang="de-DE" dirty="0"/>
              <a:t>Die Medizinstudentin war nicht für die Nachtwache geeignet.</a:t>
            </a:r>
          </a:p>
          <a:p>
            <a:pPr marL="285750" indent="-285750">
              <a:buFont typeface="Arial" panose="020B0604020202020204" pitchFamily="34" charset="0"/>
              <a:buChar char="•"/>
            </a:pPr>
            <a:r>
              <a:rPr lang="de-DE" dirty="0"/>
              <a:t>Der operierende Arzt hätte dies erkennen müssen.</a:t>
            </a:r>
          </a:p>
          <a:p>
            <a:pPr marL="285750" indent="-285750">
              <a:buFont typeface="Arial" panose="020B0604020202020204" pitchFamily="34" charset="0"/>
              <a:buChar char="•"/>
            </a:pPr>
            <a:r>
              <a:rPr lang="de-DE" dirty="0"/>
              <a:t>Ursache für Fehler sind strukturelle Probleme in der Organisation der Klinik</a:t>
            </a:r>
          </a:p>
          <a:p>
            <a:r>
              <a:rPr lang="de-DE" b="1" dirty="0">
                <a:sym typeface="Wingdings" panose="05000000000000000000" pitchFamily="2" charset="2"/>
              </a:rPr>
              <a:t> Organisationsverschulden wegen mangelhafter Bereitstellung geeigneten Personals </a:t>
            </a:r>
            <a:endParaRPr lang="de-DE" b="1" dirty="0"/>
          </a:p>
        </p:txBody>
      </p:sp>
    </p:spTree>
    <p:extLst>
      <p:ext uri="{BB962C8B-B14F-4D97-AF65-F5344CB8AC3E}">
        <p14:creationId xmlns:p14="http://schemas.microsoft.com/office/powerpoint/2010/main" val="3044121134"/>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0</TotalTime>
  <Words>914</Words>
  <Application>Microsoft Office PowerPoint</Application>
  <PresentationFormat>Breitbild</PresentationFormat>
  <Paragraphs>109</Paragraphs>
  <Slides>20</Slides>
  <Notes>1</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20</vt:i4>
      </vt:variant>
    </vt:vector>
  </HeadingPairs>
  <TitlesOfParts>
    <vt:vector size="25" baseType="lpstr">
      <vt:lpstr>Arial</vt:lpstr>
      <vt:lpstr>Calibri</vt:lpstr>
      <vt:lpstr>Calibri Light</vt:lpstr>
      <vt:lpstr>Wingdings</vt:lpstr>
      <vt:lpstr>Office</vt:lpstr>
      <vt:lpstr>Haftung wegen Organisationsverschuldens  Überblick und Ausblick </vt:lpstr>
      <vt:lpstr>Inhalt </vt:lpstr>
      <vt:lpstr>PowerPoint-Präsentation</vt:lpstr>
      <vt:lpstr>Allgemein </vt:lpstr>
      <vt:lpstr>Die Pflichten im Einzelnen </vt:lpstr>
      <vt:lpstr>Konkret: Bereitstellung von Personal</vt:lpstr>
      <vt:lpstr>Beweislastumkehr?</vt:lpstr>
      <vt:lpstr>PowerPoint-Präsentation</vt:lpstr>
      <vt:lpstr> </vt:lpstr>
      <vt:lpstr>PowerPoint-Präsentation</vt:lpstr>
      <vt:lpstr>PowerPoint-Präsentation</vt:lpstr>
      <vt:lpstr>PowerPoint-Präsentation</vt:lpstr>
      <vt:lpstr>Ausblick – Organisationsverschulden in Krisenzeiten</vt:lpstr>
      <vt:lpstr>Corona und Organisationsverschulden</vt:lpstr>
      <vt:lpstr>Konsequenz: Aussetzung der PpUGV…</vt:lpstr>
      <vt:lpstr>Kritik an der Aussetzung </vt:lpstr>
      <vt:lpstr>Kritik auch von anderer Stelle… </vt:lpstr>
      <vt:lpstr>Potentielle Haftungsprobleme</vt:lpstr>
      <vt:lpstr>Haftung wegen Organisationsverschuldens – eine rechtliche oder eine gesellschaftspolitische Frage?</vt:lpstr>
      <vt:lpstr>Bis hierhin vielen Dank!  Und jetzt Sie: Fragen / Diskussion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Haftung wegen Organisationsverschuldens</dc:title>
  <dc:creator>Henning Bahr</dc:creator>
  <cp:lastModifiedBy>Frau Motz</cp:lastModifiedBy>
  <cp:revision>16</cp:revision>
  <dcterms:created xsi:type="dcterms:W3CDTF">2023-09-22T12:55:42Z</dcterms:created>
  <dcterms:modified xsi:type="dcterms:W3CDTF">2023-10-04T16:52:53Z</dcterms:modified>
</cp:coreProperties>
</file>