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7" r:id="rId5"/>
    <p:sldId id="259" r:id="rId6"/>
    <p:sldId id="268" r:id="rId7"/>
    <p:sldId id="270" r:id="rId8"/>
    <p:sldId id="271" r:id="rId9"/>
    <p:sldId id="272" r:id="rId10"/>
    <p:sldId id="273" r:id="rId11"/>
    <p:sldId id="276" r:id="rId12"/>
    <p:sldId id="275" r:id="rId13"/>
    <p:sldId id="274" r:id="rId14"/>
    <p:sldId id="277" r:id="rId15"/>
    <p:sldId id="290" r:id="rId16"/>
    <p:sldId id="278" r:id="rId17"/>
    <p:sldId id="291" r:id="rId18"/>
    <p:sldId id="292" r:id="rId19"/>
    <p:sldId id="279" r:id="rId20"/>
    <p:sldId id="262" r:id="rId21"/>
    <p:sldId id="280" r:id="rId22"/>
    <p:sldId id="281" r:id="rId23"/>
    <p:sldId id="282" r:id="rId24"/>
    <p:sldId id="293" r:id="rId25"/>
    <p:sldId id="294" r:id="rId26"/>
    <p:sldId id="283"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138DAE-8CB4-DC52-A91A-F372BEB23896}" name="Daniela Schwarz" initials="DS" userId="S::d.schwarz@kanzleiheynemann.onmicrosoft.com::7f2d37f7-12df-4aee-abb9-510cd2f47d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3417"/>
    <a:srgbClr val="585E57"/>
    <a:srgbClr val="F6F6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80"/>
    <p:restoredTop sz="94710"/>
  </p:normalViewPr>
  <p:slideViewPr>
    <p:cSldViewPr snapToGrid="0">
      <p:cViewPr varScale="1">
        <p:scale>
          <a:sx n="78" d="100"/>
          <a:sy n="78" d="100"/>
        </p:scale>
        <p:origin x="90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B866E-9331-2148-8D8B-511B3155F59A}" type="datetimeFigureOut">
              <a:rPr lang="de-DE" smtClean="0"/>
              <a:t>05.06.2024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F52DB-87CE-9F46-8065-40FEAD822E91}" type="slidenum">
              <a:rPr lang="de-DE" smtClean="0"/>
              <a:t>‹Nr.›</a:t>
            </a:fld>
            <a:endParaRPr lang="de-DE"/>
          </a:p>
        </p:txBody>
      </p:sp>
    </p:spTree>
    <p:extLst>
      <p:ext uri="{BB962C8B-B14F-4D97-AF65-F5344CB8AC3E}">
        <p14:creationId xmlns:p14="http://schemas.microsoft.com/office/powerpoint/2010/main" val="2667148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ohne Bi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69ED13FF-0EA1-A2CE-EDEA-226A53FE6156}"/>
              </a:ext>
            </a:extLst>
          </p:cNvPr>
          <p:cNvSpPr/>
          <p:nvPr userDrawn="1"/>
        </p:nvSpPr>
        <p:spPr>
          <a:xfrm>
            <a:off x="0" y="0"/>
            <a:ext cx="12192000" cy="6858000"/>
          </a:xfrm>
          <a:prstGeom prst="rect">
            <a:avLst/>
          </a:prstGeom>
          <a:solidFill>
            <a:srgbClr val="F6F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14EDFB0D-A63F-0164-810A-CFDB6500D1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15762" y="433071"/>
            <a:ext cx="6136639" cy="6136639"/>
          </a:xfrm>
          <a:prstGeom prst="rect">
            <a:avLst/>
          </a:prstGeom>
        </p:spPr>
      </p:pic>
      <p:sp>
        <p:nvSpPr>
          <p:cNvPr id="2" name="Titel 1">
            <a:extLst>
              <a:ext uri="{FF2B5EF4-FFF2-40B4-BE49-F238E27FC236}">
                <a16:creationId xmlns:a16="http://schemas.microsoft.com/office/drawing/2014/main" id="{47F93DBC-6212-DDF3-0CED-AF31A2F52876}"/>
              </a:ext>
            </a:extLst>
          </p:cNvPr>
          <p:cNvSpPr>
            <a:spLocks noGrp="1"/>
          </p:cNvSpPr>
          <p:nvPr>
            <p:ph type="ctrTitle"/>
          </p:nvPr>
        </p:nvSpPr>
        <p:spPr>
          <a:xfrm>
            <a:off x="2895600" y="1163003"/>
            <a:ext cx="8326120" cy="2387600"/>
          </a:xfrm>
        </p:spPr>
        <p:txBody>
          <a:bodyPr anchor="ctr"/>
          <a:lstStyle>
            <a:lvl1pPr algn="l">
              <a:defRPr sz="6000"/>
            </a:lvl1pPr>
          </a:lstStyle>
          <a:p>
            <a:r>
              <a:rPr lang="de-DE" dirty="0"/>
              <a:t>Mastertitelformat bearbeiten</a:t>
            </a:r>
          </a:p>
        </p:txBody>
      </p:sp>
      <p:sp>
        <p:nvSpPr>
          <p:cNvPr id="3" name="Untertitel 2">
            <a:extLst>
              <a:ext uri="{FF2B5EF4-FFF2-40B4-BE49-F238E27FC236}">
                <a16:creationId xmlns:a16="http://schemas.microsoft.com/office/drawing/2014/main" id="{D95A0241-6830-C8DC-1452-107224AE9FAD}"/>
              </a:ext>
            </a:extLst>
          </p:cNvPr>
          <p:cNvSpPr>
            <a:spLocks noGrp="1"/>
          </p:cNvSpPr>
          <p:nvPr>
            <p:ph type="subTitle" idx="1"/>
          </p:nvPr>
        </p:nvSpPr>
        <p:spPr>
          <a:xfrm>
            <a:off x="2895600" y="3845878"/>
            <a:ext cx="832612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Datumsplatzhalter 3">
            <a:extLst>
              <a:ext uri="{FF2B5EF4-FFF2-40B4-BE49-F238E27FC236}">
                <a16:creationId xmlns:a16="http://schemas.microsoft.com/office/drawing/2014/main" id="{ED142B21-E7A8-E873-FED7-0794C32E5DB3}"/>
              </a:ext>
            </a:extLst>
          </p:cNvPr>
          <p:cNvSpPr>
            <a:spLocks noGrp="1"/>
          </p:cNvSpPr>
          <p:nvPr>
            <p:ph type="dt" sz="half" idx="10"/>
          </p:nvPr>
        </p:nvSpPr>
        <p:spPr/>
        <p:txBody>
          <a:bodyPr/>
          <a:lstStyle/>
          <a:p>
            <a:fld id="{CC17C387-C286-4244-BF18-C37F2DCCAC7C}" type="datetime1">
              <a:rPr lang="de-DE" smtClean="0"/>
              <a:t>05.06.2024</a:t>
            </a:fld>
            <a:endParaRPr lang="de-DE"/>
          </a:p>
        </p:txBody>
      </p:sp>
      <p:sp>
        <p:nvSpPr>
          <p:cNvPr id="5" name="Fußzeilenplatzhalter 4">
            <a:extLst>
              <a:ext uri="{FF2B5EF4-FFF2-40B4-BE49-F238E27FC236}">
                <a16:creationId xmlns:a16="http://schemas.microsoft.com/office/drawing/2014/main" id="{7C90C9D2-3CBB-DF16-3E32-EA946D049FCC}"/>
              </a:ext>
            </a:extLst>
          </p:cNvPr>
          <p:cNvSpPr>
            <a:spLocks noGrp="1"/>
          </p:cNvSpPr>
          <p:nvPr>
            <p:ph type="ftr" sz="quarter" idx="11"/>
          </p:nvPr>
        </p:nvSpPr>
        <p:spPr/>
        <p:txBody>
          <a:bodyPr/>
          <a:lstStyle/>
          <a:p>
            <a:r>
              <a:rPr lang="de-DE"/>
              <a:t>https://medizinrecht-heynemann.de</a:t>
            </a:r>
          </a:p>
        </p:txBody>
      </p:sp>
      <p:sp>
        <p:nvSpPr>
          <p:cNvPr id="6" name="Foliennummernplatzhalter 5">
            <a:extLst>
              <a:ext uri="{FF2B5EF4-FFF2-40B4-BE49-F238E27FC236}">
                <a16:creationId xmlns:a16="http://schemas.microsoft.com/office/drawing/2014/main" id="{64D6D79A-F7D9-CB5B-239E-F91C7A049433}"/>
              </a:ext>
            </a:extLst>
          </p:cNvPr>
          <p:cNvSpPr>
            <a:spLocks noGrp="1"/>
          </p:cNvSpPr>
          <p:nvPr>
            <p:ph type="sldNum" sz="quarter" idx="12"/>
          </p:nvPr>
        </p:nvSpPr>
        <p:spPr/>
        <p:txBody>
          <a:bodyPr/>
          <a:lstStyle/>
          <a:p>
            <a:fld id="{C45FBEE2-050D-3C4B-A393-2809FB5B6F0D}" type="slidenum">
              <a:rPr lang="de-DE" smtClean="0"/>
              <a:t>‹Nr.›</a:t>
            </a:fld>
            <a:endParaRPr lang="de-DE"/>
          </a:p>
        </p:txBody>
      </p:sp>
      <p:pic>
        <p:nvPicPr>
          <p:cNvPr id="7" name="Grafik 6">
            <a:extLst>
              <a:ext uri="{FF2B5EF4-FFF2-40B4-BE49-F238E27FC236}">
                <a16:creationId xmlns:a16="http://schemas.microsoft.com/office/drawing/2014/main" id="{7BCE075D-1A5E-3485-1A42-8FA9BA8BAA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9761" y="1473836"/>
            <a:ext cx="1904682" cy="1904682"/>
          </a:xfrm>
          <a:prstGeom prst="rect">
            <a:avLst/>
          </a:prstGeom>
        </p:spPr>
      </p:pic>
    </p:spTree>
    <p:extLst>
      <p:ext uri="{BB962C8B-B14F-4D97-AF65-F5344CB8AC3E}">
        <p14:creationId xmlns:p14="http://schemas.microsoft.com/office/powerpoint/2010/main" val="3893155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10D9D-11FD-4273-F3B5-C9062DC5A81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36CD6E1-4E1C-E76C-3860-59B0950A3D3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BE47E0E-A81B-63C6-10B3-DAD8BDC62CF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6154EAC-846A-90EF-1857-55CCD662343B}"/>
              </a:ext>
            </a:extLst>
          </p:cNvPr>
          <p:cNvSpPr>
            <a:spLocks noGrp="1"/>
          </p:cNvSpPr>
          <p:nvPr>
            <p:ph type="dt" sz="half" idx="10"/>
          </p:nvPr>
        </p:nvSpPr>
        <p:spPr/>
        <p:txBody>
          <a:bodyPr/>
          <a:lstStyle/>
          <a:p>
            <a:fld id="{86C2B89F-EEFC-1245-A3C0-560ECA060CA7}" type="datetime1">
              <a:rPr lang="de-DE" smtClean="0"/>
              <a:t>05.06.2024</a:t>
            </a:fld>
            <a:endParaRPr lang="de-DE"/>
          </a:p>
        </p:txBody>
      </p:sp>
      <p:sp>
        <p:nvSpPr>
          <p:cNvPr id="6" name="Fußzeilenplatzhalter 5">
            <a:extLst>
              <a:ext uri="{FF2B5EF4-FFF2-40B4-BE49-F238E27FC236}">
                <a16:creationId xmlns:a16="http://schemas.microsoft.com/office/drawing/2014/main" id="{3A26AAF9-5610-B092-F25D-852EFBFDF00A}"/>
              </a:ext>
            </a:extLst>
          </p:cNvPr>
          <p:cNvSpPr>
            <a:spLocks noGrp="1"/>
          </p:cNvSpPr>
          <p:nvPr>
            <p:ph type="ftr" sz="quarter" idx="11"/>
          </p:nvPr>
        </p:nvSpPr>
        <p:spPr/>
        <p:txBody>
          <a:bodyPr/>
          <a:lstStyle/>
          <a:p>
            <a:r>
              <a:rPr lang="de-DE"/>
              <a:t>https://medizinrecht-heynemann.de</a:t>
            </a:r>
          </a:p>
        </p:txBody>
      </p:sp>
      <p:sp>
        <p:nvSpPr>
          <p:cNvPr id="7" name="Foliennummernplatzhalter 6">
            <a:extLst>
              <a:ext uri="{FF2B5EF4-FFF2-40B4-BE49-F238E27FC236}">
                <a16:creationId xmlns:a16="http://schemas.microsoft.com/office/drawing/2014/main" id="{EFCA82DF-B472-13C6-72D5-C9C8867ED8E1}"/>
              </a:ext>
            </a:extLst>
          </p:cNvPr>
          <p:cNvSpPr>
            <a:spLocks noGrp="1"/>
          </p:cNvSpPr>
          <p:nvPr>
            <p:ph type="sldNum" sz="quarter" idx="12"/>
          </p:nvPr>
        </p:nvSpPr>
        <p:spPr/>
        <p:txBody>
          <a:bodyPr/>
          <a:lstStyle/>
          <a:p>
            <a:fld id="{C45FBEE2-050D-3C4B-A393-2809FB5B6F0D}" type="slidenum">
              <a:rPr lang="de-DE" smtClean="0"/>
              <a:t>‹Nr.›</a:t>
            </a:fld>
            <a:endParaRPr lang="de-DE"/>
          </a:p>
        </p:txBody>
      </p:sp>
    </p:spTree>
    <p:extLst>
      <p:ext uri="{BB962C8B-B14F-4D97-AF65-F5344CB8AC3E}">
        <p14:creationId xmlns:p14="http://schemas.microsoft.com/office/powerpoint/2010/main" val="3555305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1CF2E-F22C-9A97-4BB9-837121167C7D}"/>
              </a:ext>
            </a:extLst>
          </p:cNvPr>
          <p:cNvSpPr>
            <a:spLocks noGrp="1"/>
          </p:cNvSpPr>
          <p:nvPr>
            <p:ph type="title"/>
          </p:nvPr>
        </p:nvSpPr>
        <p:spPr>
          <a:xfrm>
            <a:off x="839788" y="416563"/>
            <a:ext cx="10515600" cy="1060765"/>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FEBE639A-6648-5609-7982-7002AD40D251}"/>
              </a:ext>
            </a:extLst>
          </p:cNvPr>
          <p:cNvSpPr>
            <a:spLocks noGrp="1"/>
          </p:cNvSpPr>
          <p:nvPr>
            <p:ph type="body" idx="1"/>
          </p:nvPr>
        </p:nvSpPr>
        <p:spPr>
          <a:xfrm>
            <a:off x="839788" y="1681163"/>
            <a:ext cx="5157787" cy="823912"/>
          </a:xfrm>
        </p:spPr>
        <p:txBody>
          <a:bodyPr anchor="b">
            <a:normAutofit/>
          </a:bodyPr>
          <a:lstStyle>
            <a:lvl1pPr marL="0" indent="0">
              <a:buNone/>
              <a:defRPr sz="2800" b="0">
                <a:solidFill>
                  <a:srgbClr val="D43417"/>
                </a:solidFill>
                <a:latin typeface="Baskerville" panose="02020502070401020303" pitchFamily="18" charset="0"/>
                <a:ea typeface="Baskerville" panose="02020502070401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B150C73F-57A8-78CC-7A4D-44D1D66DBE6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1DCFBC3-D43B-FA22-5F8B-C398B7A8D390}"/>
              </a:ext>
            </a:extLst>
          </p:cNvPr>
          <p:cNvSpPr>
            <a:spLocks noGrp="1"/>
          </p:cNvSpPr>
          <p:nvPr>
            <p:ph type="body" sz="quarter" idx="3"/>
          </p:nvPr>
        </p:nvSpPr>
        <p:spPr>
          <a:xfrm>
            <a:off x="6172200" y="1681163"/>
            <a:ext cx="5183188" cy="823912"/>
          </a:xfrm>
        </p:spPr>
        <p:txBody>
          <a:bodyPr anchor="b">
            <a:normAutofit/>
          </a:bodyPr>
          <a:lstStyle>
            <a:lvl1pPr marL="0" indent="0">
              <a:buNone/>
              <a:defRPr sz="2800" b="0">
                <a:solidFill>
                  <a:srgbClr val="D43417"/>
                </a:solidFill>
                <a:latin typeface="Baskerville" panose="02020502070401020303" pitchFamily="18" charset="0"/>
                <a:ea typeface="Baskerville" panose="02020502070401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80292BA-645D-AC64-8D77-9BCE962897C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DC14EC6-6EC8-7025-A348-470A44D107F0}"/>
              </a:ext>
            </a:extLst>
          </p:cNvPr>
          <p:cNvSpPr>
            <a:spLocks noGrp="1"/>
          </p:cNvSpPr>
          <p:nvPr>
            <p:ph type="dt" sz="half" idx="10"/>
          </p:nvPr>
        </p:nvSpPr>
        <p:spPr/>
        <p:txBody>
          <a:bodyPr/>
          <a:lstStyle/>
          <a:p>
            <a:fld id="{611DEE55-8D43-4A46-9EEC-2B4AA96FB595}" type="datetime1">
              <a:rPr lang="de-DE" smtClean="0"/>
              <a:t>05.06.2024</a:t>
            </a:fld>
            <a:endParaRPr lang="de-DE"/>
          </a:p>
        </p:txBody>
      </p:sp>
      <p:sp>
        <p:nvSpPr>
          <p:cNvPr id="8" name="Fußzeilenplatzhalter 7">
            <a:extLst>
              <a:ext uri="{FF2B5EF4-FFF2-40B4-BE49-F238E27FC236}">
                <a16:creationId xmlns:a16="http://schemas.microsoft.com/office/drawing/2014/main" id="{A9D519BC-CBE9-034A-A71D-7ED8F5882AB0}"/>
              </a:ext>
            </a:extLst>
          </p:cNvPr>
          <p:cNvSpPr>
            <a:spLocks noGrp="1"/>
          </p:cNvSpPr>
          <p:nvPr>
            <p:ph type="ftr" sz="quarter" idx="11"/>
          </p:nvPr>
        </p:nvSpPr>
        <p:spPr/>
        <p:txBody>
          <a:bodyPr/>
          <a:lstStyle/>
          <a:p>
            <a:r>
              <a:rPr lang="de-DE"/>
              <a:t>https://medizinrecht-heynemann.de</a:t>
            </a:r>
          </a:p>
        </p:txBody>
      </p:sp>
      <p:sp>
        <p:nvSpPr>
          <p:cNvPr id="9" name="Foliennummernplatzhalter 8">
            <a:extLst>
              <a:ext uri="{FF2B5EF4-FFF2-40B4-BE49-F238E27FC236}">
                <a16:creationId xmlns:a16="http://schemas.microsoft.com/office/drawing/2014/main" id="{5450DCF1-E15C-2602-8FFF-09F9BF0613FE}"/>
              </a:ext>
            </a:extLst>
          </p:cNvPr>
          <p:cNvSpPr>
            <a:spLocks noGrp="1"/>
          </p:cNvSpPr>
          <p:nvPr>
            <p:ph type="sldNum" sz="quarter" idx="12"/>
          </p:nvPr>
        </p:nvSpPr>
        <p:spPr/>
        <p:txBody>
          <a:bodyPr/>
          <a:lstStyle/>
          <a:p>
            <a:fld id="{C45FBEE2-050D-3C4B-A393-2809FB5B6F0D}" type="slidenum">
              <a:rPr lang="de-DE" smtClean="0"/>
              <a:t>‹Nr.›</a:t>
            </a:fld>
            <a:endParaRPr lang="de-DE"/>
          </a:p>
        </p:txBody>
      </p:sp>
    </p:spTree>
    <p:extLst>
      <p:ext uri="{BB962C8B-B14F-4D97-AF65-F5344CB8AC3E}">
        <p14:creationId xmlns:p14="http://schemas.microsoft.com/office/powerpoint/2010/main" val="1621758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C603CE-7920-D64B-E0EB-C4C123E42DD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68FC3EA-B151-B7F3-DEB0-C77F6501A22F}"/>
              </a:ext>
            </a:extLst>
          </p:cNvPr>
          <p:cNvSpPr>
            <a:spLocks noGrp="1"/>
          </p:cNvSpPr>
          <p:nvPr>
            <p:ph type="dt" sz="half" idx="10"/>
          </p:nvPr>
        </p:nvSpPr>
        <p:spPr/>
        <p:txBody>
          <a:bodyPr/>
          <a:lstStyle/>
          <a:p>
            <a:fld id="{8E852DAB-2283-2E4B-8332-5E76ABF0A54A}" type="datetime1">
              <a:rPr lang="de-DE" smtClean="0"/>
              <a:t>05.06.2024</a:t>
            </a:fld>
            <a:endParaRPr lang="de-DE"/>
          </a:p>
        </p:txBody>
      </p:sp>
      <p:sp>
        <p:nvSpPr>
          <p:cNvPr id="4" name="Fußzeilenplatzhalter 3">
            <a:extLst>
              <a:ext uri="{FF2B5EF4-FFF2-40B4-BE49-F238E27FC236}">
                <a16:creationId xmlns:a16="http://schemas.microsoft.com/office/drawing/2014/main" id="{AAED4C66-D254-BC13-CFD8-80E9459BD27B}"/>
              </a:ext>
            </a:extLst>
          </p:cNvPr>
          <p:cNvSpPr>
            <a:spLocks noGrp="1"/>
          </p:cNvSpPr>
          <p:nvPr>
            <p:ph type="ftr" sz="quarter" idx="11"/>
          </p:nvPr>
        </p:nvSpPr>
        <p:spPr/>
        <p:txBody>
          <a:bodyPr/>
          <a:lstStyle/>
          <a:p>
            <a:r>
              <a:rPr lang="de-DE"/>
              <a:t>https://medizinrecht-heynemann.de</a:t>
            </a:r>
          </a:p>
        </p:txBody>
      </p:sp>
      <p:sp>
        <p:nvSpPr>
          <p:cNvPr id="5" name="Foliennummernplatzhalter 4">
            <a:extLst>
              <a:ext uri="{FF2B5EF4-FFF2-40B4-BE49-F238E27FC236}">
                <a16:creationId xmlns:a16="http://schemas.microsoft.com/office/drawing/2014/main" id="{DE08EDE9-75D2-73A9-3E46-EF89983A717C}"/>
              </a:ext>
            </a:extLst>
          </p:cNvPr>
          <p:cNvSpPr>
            <a:spLocks noGrp="1"/>
          </p:cNvSpPr>
          <p:nvPr>
            <p:ph type="sldNum" sz="quarter" idx="12"/>
          </p:nvPr>
        </p:nvSpPr>
        <p:spPr/>
        <p:txBody>
          <a:bodyPr/>
          <a:lstStyle/>
          <a:p>
            <a:fld id="{C45FBEE2-050D-3C4B-A393-2809FB5B6F0D}" type="slidenum">
              <a:rPr lang="de-DE" smtClean="0"/>
              <a:t>‹Nr.›</a:t>
            </a:fld>
            <a:endParaRPr lang="de-DE"/>
          </a:p>
        </p:txBody>
      </p:sp>
    </p:spTree>
    <p:extLst>
      <p:ext uri="{BB962C8B-B14F-4D97-AF65-F5344CB8AC3E}">
        <p14:creationId xmlns:p14="http://schemas.microsoft.com/office/powerpoint/2010/main" val="3567772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F670394-BD9B-97F9-B4EB-9A8EF57325F8}"/>
              </a:ext>
            </a:extLst>
          </p:cNvPr>
          <p:cNvSpPr>
            <a:spLocks noGrp="1"/>
          </p:cNvSpPr>
          <p:nvPr>
            <p:ph type="dt" sz="half" idx="10"/>
          </p:nvPr>
        </p:nvSpPr>
        <p:spPr/>
        <p:txBody>
          <a:bodyPr/>
          <a:lstStyle/>
          <a:p>
            <a:fld id="{85C14B42-E1F6-D14F-931D-FE09522BBCA1}" type="datetime1">
              <a:rPr lang="de-DE" smtClean="0"/>
              <a:t>05.06.2024</a:t>
            </a:fld>
            <a:endParaRPr lang="de-DE"/>
          </a:p>
        </p:txBody>
      </p:sp>
      <p:sp>
        <p:nvSpPr>
          <p:cNvPr id="3" name="Fußzeilenplatzhalter 2">
            <a:extLst>
              <a:ext uri="{FF2B5EF4-FFF2-40B4-BE49-F238E27FC236}">
                <a16:creationId xmlns:a16="http://schemas.microsoft.com/office/drawing/2014/main" id="{066CB1CF-48D7-46A3-F7E8-5944E734BBEA}"/>
              </a:ext>
            </a:extLst>
          </p:cNvPr>
          <p:cNvSpPr>
            <a:spLocks noGrp="1"/>
          </p:cNvSpPr>
          <p:nvPr>
            <p:ph type="ftr" sz="quarter" idx="11"/>
          </p:nvPr>
        </p:nvSpPr>
        <p:spPr/>
        <p:txBody>
          <a:bodyPr/>
          <a:lstStyle/>
          <a:p>
            <a:r>
              <a:rPr lang="de-DE"/>
              <a:t>https://medizinrecht-heynemann.de</a:t>
            </a:r>
          </a:p>
        </p:txBody>
      </p:sp>
      <p:sp>
        <p:nvSpPr>
          <p:cNvPr id="4" name="Foliennummernplatzhalter 3">
            <a:extLst>
              <a:ext uri="{FF2B5EF4-FFF2-40B4-BE49-F238E27FC236}">
                <a16:creationId xmlns:a16="http://schemas.microsoft.com/office/drawing/2014/main" id="{0688B63B-86A5-CFA4-082A-AE0E45106405}"/>
              </a:ext>
            </a:extLst>
          </p:cNvPr>
          <p:cNvSpPr>
            <a:spLocks noGrp="1"/>
          </p:cNvSpPr>
          <p:nvPr>
            <p:ph type="sldNum" sz="quarter" idx="12"/>
          </p:nvPr>
        </p:nvSpPr>
        <p:spPr/>
        <p:txBody>
          <a:bodyPr/>
          <a:lstStyle/>
          <a:p>
            <a:fld id="{C45FBEE2-050D-3C4B-A393-2809FB5B6F0D}" type="slidenum">
              <a:rPr lang="de-DE" smtClean="0"/>
              <a:t>‹Nr.›</a:t>
            </a:fld>
            <a:endParaRPr lang="de-DE"/>
          </a:p>
        </p:txBody>
      </p:sp>
      <p:sp>
        <p:nvSpPr>
          <p:cNvPr id="5" name="Rechteck 4">
            <a:extLst>
              <a:ext uri="{FF2B5EF4-FFF2-40B4-BE49-F238E27FC236}">
                <a16:creationId xmlns:a16="http://schemas.microsoft.com/office/drawing/2014/main" id="{9C14027F-37D9-D273-24E8-511A7205F9FB}"/>
              </a:ext>
            </a:extLst>
          </p:cNvPr>
          <p:cNvSpPr/>
          <p:nvPr userDrawn="1"/>
        </p:nvSpPr>
        <p:spPr>
          <a:xfrm>
            <a:off x="0" y="0"/>
            <a:ext cx="12192000" cy="6176963"/>
          </a:xfrm>
          <a:prstGeom prst="rect">
            <a:avLst/>
          </a:prstGeom>
          <a:solidFill>
            <a:srgbClr val="F6F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89814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6AE979-B147-5BCC-C95F-5B30E6CF6096}"/>
              </a:ext>
            </a:extLst>
          </p:cNvPr>
          <p:cNvSpPr>
            <a:spLocks noGrp="1"/>
          </p:cNvSpPr>
          <p:nvPr>
            <p:ph type="title"/>
          </p:nvPr>
        </p:nvSpPr>
        <p:spPr>
          <a:xfrm>
            <a:off x="839788" y="457200"/>
            <a:ext cx="3932237" cy="1112838"/>
          </a:xfrm>
        </p:spPr>
        <p:txBody>
          <a:bodyPr anchor="t"/>
          <a:lstStyle>
            <a:lvl1pPr>
              <a:defRPr sz="3200"/>
            </a:lvl1pPr>
          </a:lstStyle>
          <a:p>
            <a:r>
              <a:rPr lang="de-DE" dirty="0"/>
              <a:t>Mastertitelformat bearbeiten</a:t>
            </a:r>
          </a:p>
        </p:txBody>
      </p:sp>
      <p:sp>
        <p:nvSpPr>
          <p:cNvPr id="3" name="Inhaltsplatzhalter 2">
            <a:extLst>
              <a:ext uri="{FF2B5EF4-FFF2-40B4-BE49-F238E27FC236}">
                <a16:creationId xmlns:a16="http://schemas.microsoft.com/office/drawing/2014/main" id="{23DEEDCD-3EE0-0DD7-3A9E-AEF9B1B91C96}"/>
              </a:ext>
            </a:extLst>
          </p:cNvPr>
          <p:cNvSpPr>
            <a:spLocks noGrp="1"/>
          </p:cNvSpPr>
          <p:nvPr>
            <p:ph idx="1"/>
          </p:nvPr>
        </p:nvSpPr>
        <p:spPr>
          <a:xfrm>
            <a:off x="5183188" y="457201"/>
            <a:ext cx="6172200" cy="540385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id="{5FA786F6-AEC5-7B41-4EB8-C2E1EFABDDDB}"/>
              </a:ext>
            </a:extLst>
          </p:cNvPr>
          <p:cNvSpPr>
            <a:spLocks noGrp="1"/>
          </p:cNvSpPr>
          <p:nvPr>
            <p:ph type="body" sz="half" idx="2"/>
          </p:nvPr>
        </p:nvSpPr>
        <p:spPr>
          <a:xfrm>
            <a:off x="839788" y="1818640"/>
            <a:ext cx="3932237" cy="40503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BFB7157-BEE5-1C1F-0104-D6E941FF6C90}"/>
              </a:ext>
            </a:extLst>
          </p:cNvPr>
          <p:cNvSpPr>
            <a:spLocks noGrp="1"/>
          </p:cNvSpPr>
          <p:nvPr>
            <p:ph type="dt" sz="half" idx="10"/>
          </p:nvPr>
        </p:nvSpPr>
        <p:spPr/>
        <p:txBody>
          <a:bodyPr/>
          <a:lstStyle/>
          <a:p>
            <a:fld id="{08AAEA3D-E9F0-3140-AB71-69973285E94B}" type="datetime1">
              <a:rPr lang="de-DE" smtClean="0"/>
              <a:t>05.06.2024</a:t>
            </a:fld>
            <a:endParaRPr lang="de-DE"/>
          </a:p>
        </p:txBody>
      </p:sp>
      <p:sp>
        <p:nvSpPr>
          <p:cNvPr id="6" name="Fußzeilenplatzhalter 5">
            <a:extLst>
              <a:ext uri="{FF2B5EF4-FFF2-40B4-BE49-F238E27FC236}">
                <a16:creationId xmlns:a16="http://schemas.microsoft.com/office/drawing/2014/main" id="{27E9FB4D-11FD-9B3C-E468-47A6657476CC}"/>
              </a:ext>
            </a:extLst>
          </p:cNvPr>
          <p:cNvSpPr>
            <a:spLocks noGrp="1"/>
          </p:cNvSpPr>
          <p:nvPr>
            <p:ph type="ftr" sz="quarter" idx="11"/>
          </p:nvPr>
        </p:nvSpPr>
        <p:spPr/>
        <p:txBody>
          <a:bodyPr/>
          <a:lstStyle/>
          <a:p>
            <a:r>
              <a:rPr lang="de-DE"/>
              <a:t>https://medizinrecht-heynemann.de</a:t>
            </a:r>
          </a:p>
        </p:txBody>
      </p:sp>
      <p:sp>
        <p:nvSpPr>
          <p:cNvPr id="7" name="Foliennummernplatzhalter 6">
            <a:extLst>
              <a:ext uri="{FF2B5EF4-FFF2-40B4-BE49-F238E27FC236}">
                <a16:creationId xmlns:a16="http://schemas.microsoft.com/office/drawing/2014/main" id="{87C13558-E722-02C4-142D-44695CEB0667}"/>
              </a:ext>
            </a:extLst>
          </p:cNvPr>
          <p:cNvSpPr>
            <a:spLocks noGrp="1"/>
          </p:cNvSpPr>
          <p:nvPr>
            <p:ph type="sldNum" sz="quarter" idx="12"/>
          </p:nvPr>
        </p:nvSpPr>
        <p:spPr/>
        <p:txBody>
          <a:bodyPr/>
          <a:lstStyle/>
          <a:p>
            <a:fld id="{C45FBEE2-050D-3C4B-A393-2809FB5B6F0D}" type="slidenum">
              <a:rPr lang="de-DE" smtClean="0"/>
              <a:t>‹Nr.›</a:t>
            </a:fld>
            <a:endParaRPr lang="de-DE"/>
          </a:p>
        </p:txBody>
      </p:sp>
    </p:spTree>
    <p:extLst>
      <p:ext uri="{BB962C8B-B14F-4D97-AF65-F5344CB8AC3E}">
        <p14:creationId xmlns:p14="http://schemas.microsoft.com/office/powerpoint/2010/main" val="2398883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Beschreibu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D83797-1A70-03C7-A92A-749F77D78B84}"/>
              </a:ext>
            </a:extLst>
          </p:cNvPr>
          <p:cNvSpPr>
            <a:spLocks noGrp="1"/>
          </p:cNvSpPr>
          <p:nvPr>
            <p:ph type="title"/>
          </p:nvPr>
        </p:nvSpPr>
        <p:spPr>
          <a:xfrm>
            <a:off x="839789" y="457200"/>
            <a:ext cx="3600132" cy="1112838"/>
          </a:xfrm>
        </p:spPr>
        <p:txBody>
          <a:bodyPr anchor="t"/>
          <a:lstStyle>
            <a:lvl1pPr>
              <a:defRPr sz="3200"/>
            </a:lvl1pPr>
          </a:lstStyle>
          <a:p>
            <a:r>
              <a:rPr lang="de-DE" dirty="0"/>
              <a:t>Mastertitelformat bearbeiten</a:t>
            </a:r>
          </a:p>
        </p:txBody>
      </p:sp>
      <p:sp>
        <p:nvSpPr>
          <p:cNvPr id="3" name="Bildplatzhalter 2">
            <a:extLst>
              <a:ext uri="{FF2B5EF4-FFF2-40B4-BE49-F238E27FC236}">
                <a16:creationId xmlns:a16="http://schemas.microsoft.com/office/drawing/2014/main" id="{3A3AD57E-20C8-2A6D-DB3B-50912E84B121}"/>
              </a:ext>
            </a:extLst>
          </p:cNvPr>
          <p:cNvSpPr>
            <a:spLocks noGrp="1"/>
          </p:cNvSpPr>
          <p:nvPr>
            <p:ph type="pic" idx="1"/>
          </p:nvPr>
        </p:nvSpPr>
        <p:spPr>
          <a:xfrm>
            <a:off x="4907280" y="0"/>
            <a:ext cx="7284720" cy="61772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2BED95B-DCAF-4683-F232-FD3574AE3BDC}"/>
              </a:ext>
            </a:extLst>
          </p:cNvPr>
          <p:cNvSpPr>
            <a:spLocks noGrp="1"/>
          </p:cNvSpPr>
          <p:nvPr>
            <p:ph type="body" sz="half" idx="2"/>
          </p:nvPr>
        </p:nvSpPr>
        <p:spPr>
          <a:xfrm>
            <a:off x="839789" y="1818640"/>
            <a:ext cx="3600132" cy="40503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6712FFE4-A049-1B96-6E56-53F7D1D430E4}"/>
              </a:ext>
            </a:extLst>
          </p:cNvPr>
          <p:cNvSpPr>
            <a:spLocks noGrp="1"/>
          </p:cNvSpPr>
          <p:nvPr>
            <p:ph type="dt" sz="half" idx="10"/>
          </p:nvPr>
        </p:nvSpPr>
        <p:spPr/>
        <p:txBody>
          <a:bodyPr/>
          <a:lstStyle/>
          <a:p>
            <a:fld id="{631D27A8-8ABF-F54C-A335-6136E090D940}" type="datetime1">
              <a:rPr lang="de-DE" smtClean="0"/>
              <a:t>05.06.2024</a:t>
            </a:fld>
            <a:endParaRPr lang="de-DE"/>
          </a:p>
        </p:txBody>
      </p:sp>
      <p:sp>
        <p:nvSpPr>
          <p:cNvPr id="6" name="Fußzeilenplatzhalter 5">
            <a:extLst>
              <a:ext uri="{FF2B5EF4-FFF2-40B4-BE49-F238E27FC236}">
                <a16:creationId xmlns:a16="http://schemas.microsoft.com/office/drawing/2014/main" id="{5C6531B2-F7E2-ED99-BF31-8ABCB9B7D613}"/>
              </a:ext>
            </a:extLst>
          </p:cNvPr>
          <p:cNvSpPr>
            <a:spLocks noGrp="1"/>
          </p:cNvSpPr>
          <p:nvPr>
            <p:ph type="ftr" sz="quarter" idx="11"/>
          </p:nvPr>
        </p:nvSpPr>
        <p:spPr/>
        <p:txBody>
          <a:bodyPr/>
          <a:lstStyle/>
          <a:p>
            <a:r>
              <a:rPr lang="de-DE"/>
              <a:t>https://medizinrecht-heynemann.de</a:t>
            </a:r>
          </a:p>
        </p:txBody>
      </p:sp>
      <p:sp>
        <p:nvSpPr>
          <p:cNvPr id="7" name="Foliennummernplatzhalter 6">
            <a:extLst>
              <a:ext uri="{FF2B5EF4-FFF2-40B4-BE49-F238E27FC236}">
                <a16:creationId xmlns:a16="http://schemas.microsoft.com/office/drawing/2014/main" id="{E437FA8F-920B-24EA-5AA7-C232C426D132}"/>
              </a:ext>
            </a:extLst>
          </p:cNvPr>
          <p:cNvSpPr>
            <a:spLocks noGrp="1"/>
          </p:cNvSpPr>
          <p:nvPr>
            <p:ph type="sldNum" sz="quarter" idx="12"/>
          </p:nvPr>
        </p:nvSpPr>
        <p:spPr/>
        <p:txBody>
          <a:bodyPr/>
          <a:lstStyle/>
          <a:p>
            <a:fld id="{C45FBEE2-050D-3C4B-A393-2809FB5B6F0D}" type="slidenum">
              <a:rPr lang="de-DE" smtClean="0"/>
              <a:t>‹Nr.›</a:t>
            </a:fld>
            <a:endParaRPr lang="de-DE"/>
          </a:p>
        </p:txBody>
      </p:sp>
    </p:spTree>
    <p:extLst>
      <p:ext uri="{BB962C8B-B14F-4D97-AF65-F5344CB8AC3E}">
        <p14:creationId xmlns:p14="http://schemas.microsoft.com/office/powerpoint/2010/main" val="3650129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it Beschreibu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D83797-1A70-03C7-A92A-749F77D78B84}"/>
              </a:ext>
            </a:extLst>
          </p:cNvPr>
          <p:cNvSpPr>
            <a:spLocks noGrp="1"/>
          </p:cNvSpPr>
          <p:nvPr>
            <p:ph type="title"/>
          </p:nvPr>
        </p:nvSpPr>
        <p:spPr>
          <a:xfrm>
            <a:off x="7738429" y="457200"/>
            <a:ext cx="3600132" cy="1112838"/>
          </a:xfrm>
        </p:spPr>
        <p:txBody>
          <a:bodyPr anchor="t"/>
          <a:lstStyle>
            <a:lvl1pPr>
              <a:defRPr sz="3200"/>
            </a:lvl1pPr>
          </a:lstStyle>
          <a:p>
            <a:r>
              <a:rPr lang="de-DE" dirty="0"/>
              <a:t>Mastertitelformat bearbeiten</a:t>
            </a:r>
          </a:p>
        </p:txBody>
      </p:sp>
      <p:sp>
        <p:nvSpPr>
          <p:cNvPr id="3" name="Bildplatzhalter 2">
            <a:extLst>
              <a:ext uri="{FF2B5EF4-FFF2-40B4-BE49-F238E27FC236}">
                <a16:creationId xmlns:a16="http://schemas.microsoft.com/office/drawing/2014/main" id="{3A3AD57E-20C8-2A6D-DB3B-50912E84B121}"/>
              </a:ext>
            </a:extLst>
          </p:cNvPr>
          <p:cNvSpPr>
            <a:spLocks noGrp="1"/>
          </p:cNvSpPr>
          <p:nvPr>
            <p:ph type="pic" idx="1"/>
          </p:nvPr>
        </p:nvSpPr>
        <p:spPr>
          <a:xfrm>
            <a:off x="0" y="0"/>
            <a:ext cx="7284720" cy="61772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2BED95B-DCAF-4683-F232-FD3574AE3BDC}"/>
              </a:ext>
            </a:extLst>
          </p:cNvPr>
          <p:cNvSpPr>
            <a:spLocks noGrp="1"/>
          </p:cNvSpPr>
          <p:nvPr>
            <p:ph type="body" sz="half" idx="2"/>
          </p:nvPr>
        </p:nvSpPr>
        <p:spPr>
          <a:xfrm>
            <a:off x="7738429" y="1818640"/>
            <a:ext cx="3600132" cy="40503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6712FFE4-A049-1B96-6E56-53F7D1D430E4}"/>
              </a:ext>
            </a:extLst>
          </p:cNvPr>
          <p:cNvSpPr>
            <a:spLocks noGrp="1"/>
          </p:cNvSpPr>
          <p:nvPr>
            <p:ph type="dt" sz="half" idx="10"/>
          </p:nvPr>
        </p:nvSpPr>
        <p:spPr/>
        <p:txBody>
          <a:bodyPr/>
          <a:lstStyle/>
          <a:p>
            <a:fld id="{9CF535C4-93B6-444B-865F-1DDBD34FF466}" type="datetime1">
              <a:rPr lang="de-DE" smtClean="0"/>
              <a:t>05.06.2024</a:t>
            </a:fld>
            <a:endParaRPr lang="de-DE"/>
          </a:p>
        </p:txBody>
      </p:sp>
      <p:sp>
        <p:nvSpPr>
          <p:cNvPr id="6" name="Fußzeilenplatzhalter 5">
            <a:extLst>
              <a:ext uri="{FF2B5EF4-FFF2-40B4-BE49-F238E27FC236}">
                <a16:creationId xmlns:a16="http://schemas.microsoft.com/office/drawing/2014/main" id="{5C6531B2-F7E2-ED99-BF31-8ABCB9B7D613}"/>
              </a:ext>
            </a:extLst>
          </p:cNvPr>
          <p:cNvSpPr>
            <a:spLocks noGrp="1"/>
          </p:cNvSpPr>
          <p:nvPr>
            <p:ph type="ftr" sz="quarter" idx="11"/>
          </p:nvPr>
        </p:nvSpPr>
        <p:spPr/>
        <p:txBody>
          <a:bodyPr/>
          <a:lstStyle/>
          <a:p>
            <a:r>
              <a:rPr lang="de-DE"/>
              <a:t>https://medizinrecht-heynemann.de</a:t>
            </a:r>
          </a:p>
        </p:txBody>
      </p:sp>
      <p:sp>
        <p:nvSpPr>
          <p:cNvPr id="7" name="Foliennummernplatzhalter 6">
            <a:extLst>
              <a:ext uri="{FF2B5EF4-FFF2-40B4-BE49-F238E27FC236}">
                <a16:creationId xmlns:a16="http://schemas.microsoft.com/office/drawing/2014/main" id="{E437FA8F-920B-24EA-5AA7-C232C426D132}"/>
              </a:ext>
            </a:extLst>
          </p:cNvPr>
          <p:cNvSpPr>
            <a:spLocks noGrp="1"/>
          </p:cNvSpPr>
          <p:nvPr>
            <p:ph type="sldNum" sz="quarter" idx="12"/>
          </p:nvPr>
        </p:nvSpPr>
        <p:spPr/>
        <p:txBody>
          <a:bodyPr/>
          <a:lstStyle/>
          <a:p>
            <a:fld id="{C45FBEE2-050D-3C4B-A393-2809FB5B6F0D}" type="slidenum">
              <a:rPr lang="de-DE" smtClean="0"/>
              <a:t>‹Nr.›</a:t>
            </a:fld>
            <a:endParaRPr lang="de-DE"/>
          </a:p>
        </p:txBody>
      </p:sp>
      <p:cxnSp>
        <p:nvCxnSpPr>
          <p:cNvPr id="9" name="Gerade Verbindung 8">
            <a:extLst>
              <a:ext uri="{FF2B5EF4-FFF2-40B4-BE49-F238E27FC236}">
                <a16:creationId xmlns:a16="http://schemas.microsoft.com/office/drawing/2014/main" id="{395CC396-E35A-4C4E-0D32-07A675F8D0EF}"/>
              </a:ext>
            </a:extLst>
          </p:cNvPr>
          <p:cNvCxnSpPr/>
          <p:nvPr userDrawn="1"/>
        </p:nvCxnSpPr>
        <p:spPr>
          <a:xfrm>
            <a:off x="7843520" y="1595120"/>
            <a:ext cx="2468880" cy="0"/>
          </a:xfrm>
          <a:prstGeom prst="line">
            <a:avLst/>
          </a:prstGeom>
          <a:ln>
            <a:solidFill>
              <a:srgbClr val="D4341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893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8F0E32-ECEE-94DB-970E-35E65024BCF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A171581-65FF-F538-2804-00118F8DBB0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E778F07-2A21-A5FC-B682-56ED0366FFCD}"/>
              </a:ext>
            </a:extLst>
          </p:cNvPr>
          <p:cNvSpPr>
            <a:spLocks noGrp="1"/>
          </p:cNvSpPr>
          <p:nvPr>
            <p:ph type="dt" sz="half" idx="10"/>
          </p:nvPr>
        </p:nvSpPr>
        <p:spPr/>
        <p:txBody>
          <a:bodyPr/>
          <a:lstStyle/>
          <a:p>
            <a:fld id="{7E236784-C535-1B4D-88D7-2B0D1E04A86E}" type="datetime1">
              <a:rPr lang="de-DE" smtClean="0"/>
              <a:t>05.06.2024</a:t>
            </a:fld>
            <a:endParaRPr lang="de-DE"/>
          </a:p>
        </p:txBody>
      </p:sp>
      <p:sp>
        <p:nvSpPr>
          <p:cNvPr id="5" name="Fußzeilenplatzhalter 4">
            <a:extLst>
              <a:ext uri="{FF2B5EF4-FFF2-40B4-BE49-F238E27FC236}">
                <a16:creationId xmlns:a16="http://schemas.microsoft.com/office/drawing/2014/main" id="{FBD2CA77-A71C-D382-EC1B-7A8727AFBE8D}"/>
              </a:ext>
            </a:extLst>
          </p:cNvPr>
          <p:cNvSpPr>
            <a:spLocks noGrp="1"/>
          </p:cNvSpPr>
          <p:nvPr>
            <p:ph type="ftr" sz="quarter" idx="11"/>
          </p:nvPr>
        </p:nvSpPr>
        <p:spPr/>
        <p:txBody>
          <a:bodyPr/>
          <a:lstStyle/>
          <a:p>
            <a:r>
              <a:rPr lang="de-DE"/>
              <a:t>https://medizinrecht-heynemann.de</a:t>
            </a:r>
          </a:p>
        </p:txBody>
      </p:sp>
      <p:sp>
        <p:nvSpPr>
          <p:cNvPr id="6" name="Foliennummernplatzhalter 5">
            <a:extLst>
              <a:ext uri="{FF2B5EF4-FFF2-40B4-BE49-F238E27FC236}">
                <a16:creationId xmlns:a16="http://schemas.microsoft.com/office/drawing/2014/main" id="{C0C8A4CA-6EEB-12E9-F600-D71E5D4C3FC9}"/>
              </a:ext>
            </a:extLst>
          </p:cNvPr>
          <p:cNvSpPr>
            <a:spLocks noGrp="1"/>
          </p:cNvSpPr>
          <p:nvPr>
            <p:ph type="sldNum" sz="quarter" idx="12"/>
          </p:nvPr>
        </p:nvSpPr>
        <p:spPr/>
        <p:txBody>
          <a:bodyPr/>
          <a:lstStyle/>
          <a:p>
            <a:fld id="{C45FBEE2-050D-3C4B-A393-2809FB5B6F0D}" type="slidenum">
              <a:rPr lang="de-DE" smtClean="0"/>
              <a:t>‹Nr.›</a:t>
            </a:fld>
            <a:endParaRPr lang="de-DE"/>
          </a:p>
        </p:txBody>
      </p:sp>
    </p:spTree>
    <p:extLst>
      <p:ext uri="{BB962C8B-B14F-4D97-AF65-F5344CB8AC3E}">
        <p14:creationId xmlns:p14="http://schemas.microsoft.com/office/powerpoint/2010/main" val="131555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3519C3AA-99B0-7B87-EF0E-216BFE66401B}"/>
              </a:ext>
            </a:extLst>
          </p:cNvPr>
          <p:cNvSpPr/>
          <p:nvPr userDrawn="1"/>
        </p:nvSpPr>
        <p:spPr>
          <a:xfrm>
            <a:off x="4602163" y="0"/>
            <a:ext cx="7589837" cy="6858000"/>
          </a:xfrm>
          <a:prstGeom prst="rect">
            <a:avLst/>
          </a:prstGeom>
          <a:solidFill>
            <a:srgbClr val="F6F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a:extLst>
              <a:ext uri="{FF2B5EF4-FFF2-40B4-BE49-F238E27FC236}">
                <a16:creationId xmlns:a16="http://schemas.microsoft.com/office/drawing/2014/main" id="{004F002B-49DD-3F8C-5DA9-378E854802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15762" y="433071"/>
            <a:ext cx="6136639" cy="6136639"/>
          </a:xfrm>
          <a:prstGeom prst="rect">
            <a:avLst/>
          </a:prstGeom>
        </p:spPr>
      </p:pic>
      <p:sp>
        <p:nvSpPr>
          <p:cNvPr id="2" name="Titel 1">
            <a:extLst>
              <a:ext uri="{FF2B5EF4-FFF2-40B4-BE49-F238E27FC236}">
                <a16:creationId xmlns:a16="http://schemas.microsoft.com/office/drawing/2014/main" id="{47F93DBC-6212-DDF3-0CED-AF31A2F52876}"/>
              </a:ext>
            </a:extLst>
          </p:cNvPr>
          <p:cNvSpPr>
            <a:spLocks noGrp="1"/>
          </p:cNvSpPr>
          <p:nvPr>
            <p:ph type="ctrTitle"/>
          </p:nvPr>
        </p:nvSpPr>
        <p:spPr>
          <a:xfrm>
            <a:off x="5090160" y="1163003"/>
            <a:ext cx="6131560" cy="2387600"/>
          </a:xfrm>
        </p:spPr>
        <p:txBody>
          <a:bodyPr anchor="ctr"/>
          <a:lstStyle>
            <a:lvl1pPr algn="l">
              <a:defRPr sz="6000"/>
            </a:lvl1pPr>
          </a:lstStyle>
          <a:p>
            <a:r>
              <a:rPr lang="de-DE" dirty="0"/>
              <a:t>Mastertitelformat bearbeiten</a:t>
            </a:r>
          </a:p>
        </p:txBody>
      </p:sp>
      <p:sp>
        <p:nvSpPr>
          <p:cNvPr id="3" name="Untertitel 2">
            <a:extLst>
              <a:ext uri="{FF2B5EF4-FFF2-40B4-BE49-F238E27FC236}">
                <a16:creationId xmlns:a16="http://schemas.microsoft.com/office/drawing/2014/main" id="{D95A0241-6830-C8DC-1452-107224AE9FAD}"/>
              </a:ext>
            </a:extLst>
          </p:cNvPr>
          <p:cNvSpPr>
            <a:spLocks noGrp="1"/>
          </p:cNvSpPr>
          <p:nvPr>
            <p:ph type="subTitle" idx="1"/>
          </p:nvPr>
        </p:nvSpPr>
        <p:spPr>
          <a:xfrm>
            <a:off x="5090160" y="3845878"/>
            <a:ext cx="613156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D142B21-E7A8-E873-FED7-0794C32E5DB3}"/>
              </a:ext>
            </a:extLst>
          </p:cNvPr>
          <p:cNvSpPr>
            <a:spLocks noGrp="1"/>
          </p:cNvSpPr>
          <p:nvPr>
            <p:ph type="dt" sz="half" idx="10"/>
          </p:nvPr>
        </p:nvSpPr>
        <p:spPr/>
        <p:txBody>
          <a:bodyPr/>
          <a:lstStyle/>
          <a:p>
            <a:fld id="{83308379-AE2A-6445-BA83-3BA9361EF38D}" type="datetime1">
              <a:rPr lang="de-DE" smtClean="0"/>
              <a:t>05.06.2024</a:t>
            </a:fld>
            <a:endParaRPr lang="de-DE"/>
          </a:p>
        </p:txBody>
      </p:sp>
      <p:sp>
        <p:nvSpPr>
          <p:cNvPr id="6" name="Foliennummernplatzhalter 5">
            <a:extLst>
              <a:ext uri="{FF2B5EF4-FFF2-40B4-BE49-F238E27FC236}">
                <a16:creationId xmlns:a16="http://schemas.microsoft.com/office/drawing/2014/main" id="{64D6D79A-F7D9-CB5B-239E-F91C7A049433}"/>
              </a:ext>
            </a:extLst>
          </p:cNvPr>
          <p:cNvSpPr>
            <a:spLocks noGrp="1"/>
          </p:cNvSpPr>
          <p:nvPr>
            <p:ph type="sldNum" sz="quarter" idx="12"/>
          </p:nvPr>
        </p:nvSpPr>
        <p:spPr/>
        <p:txBody>
          <a:bodyPr/>
          <a:lstStyle/>
          <a:p>
            <a:fld id="{C45FBEE2-050D-3C4B-A393-2809FB5B6F0D}" type="slidenum">
              <a:rPr lang="de-DE" smtClean="0"/>
              <a:t>‹Nr.›</a:t>
            </a:fld>
            <a:endParaRPr lang="de-DE"/>
          </a:p>
        </p:txBody>
      </p:sp>
      <p:sp>
        <p:nvSpPr>
          <p:cNvPr id="11" name="Bildplatzhalter 10">
            <a:extLst>
              <a:ext uri="{FF2B5EF4-FFF2-40B4-BE49-F238E27FC236}">
                <a16:creationId xmlns:a16="http://schemas.microsoft.com/office/drawing/2014/main" id="{42F50E92-4607-1884-3454-2EE59913B842}"/>
              </a:ext>
            </a:extLst>
          </p:cNvPr>
          <p:cNvSpPr>
            <a:spLocks noGrp="1"/>
          </p:cNvSpPr>
          <p:nvPr>
            <p:ph type="pic" sz="quarter" idx="13"/>
          </p:nvPr>
        </p:nvSpPr>
        <p:spPr>
          <a:xfrm>
            <a:off x="0" y="0"/>
            <a:ext cx="4602163" cy="6858000"/>
          </a:xfrm>
          <a:solidFill>
            <a:srgbClr val="585E57"/>
          </a:solidFill>
        </p:spPr>
        <p:txBody>
          <a:bodyPr/>
          <a:lstStyle/>
          <a:p>
            <a:endParaRPr lang="de-DE"/>
          </a:p>
        </p:txBody>
      </p:sp>
      <p:sp>
        <p:nvSpPr>
          <p:cNvPr id="5" name="Fußzeilenplatzhalter 4">
            <a:extLst>
              <a:ext uri="{FF2B5EF4-FFF2-40B4-BE49-F238E27FC236}">
                <a16:creationId xmlns:a16="http://schemas.microsoft.com/office/drawing/2014/main" id="{7C90C9D2-3CBB-DF16-3E32-EA946D049FCC}"/>
              </a:ext>
            </a:extLst>
          </p:cNvPr>
          <p:cNvSpPr>
            <a:spLocks noGrp="1"/>
          </p:cNvSpPr>
          <p:nvPr>
            <p:ph type="ftr" sz="quarter" idx="11"/>
          </p:nvPr>
        </p:nvSpPr>
        <p:spPr/>
        <p:txBody>
          <a:bodyPr/>
          <a:lstStyle/>
          <a:p>
            <a:r>
              <a:rPr lang="de-DE" dirty="0"/>
              <a:t>https://medizinrecht-</a:t>
            </a:r>
            <a:r>
              <a:rPr lang="de-DE" dirty="0" err="1"/>
              <a:t>heynemann.de</a:t>
            </a:r>
            <a:endParaRPr lang="de-DE" dirty="0"/>
          </a:p>
        </p:txBody>
      </p:sp>
    </p:spTree>
    <p:extLst>
      <p:ext uri="{BB962C8B-B14F-4D97-AF65-F5344CB8AC3E}">
        <p14:creationId xmlns:p14="http://schemas.microsoft.com/office/powerpoint/2010/main" val="31650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mit vollflächigem Bild">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42F50E92-4607-1884-3454-2EE59913B842}"/>
              </a:ext>
            </a:extLst>
          </p:cNvPr>
          <p:cNvSpPr>
            <a:spLocks noGrp="1"/>
          </p:cNvSpPr>
          <p:nvPr>
            <p:ph type="pic" sz="quarter" idx="13"/>
          </p:nvPr>
        </p:nvSpPr>
        <p:spPr>
          <a:xfrm>
            <a:off x="0" y="0"/>
            <a:ext cx="12192000" cy="6858000"/>
          </a:xfrm>
          <a:solidFill>
            <a:srgbClr val="585E57"/>
          </a:solidFill>
        </p:spPr>
        <p:txBody>
          <a:bodyPr/>
          <a:lstStyle/>
          <a:p>
            <a:endParaRPr lang="de-DE"/>
          </a:p>
        </p:txBody>
      </p:sp>
      <p:sp>
        <p:nvSpPr>
          <p:cNvPr id="2" name="Titel 1">
            <a:extLst>
              <a:ext uri="{FF2B5EF4-FFF2-40B4-BE49-F238E27FC236}">
                <a16:creationId xmlns:a16="http://schemas.microsoft.com/office/drawing/2014/main" id="{47F93DBC-6212-DDF3-0CED-AF31A2F52876}"/>
              </a:ext>
            </a:extLst>
          </p:cNvPr>
          <p:cNvSpPr>
            <a:spLocks noGrp="1"/>
          </p:cNvSpPr>
          <p:nvPr>
            <p:ph type="ctrTitle"/>
          </p:nvPr>
        </p:nvSpPr>
        <p:spPr>
          <a:xfrm>
            <a:off x="4602163" y="2377440"/>
            <a:ext cx="7589837" cy="1731962"/>
          </a:xfrm>
          <a:solidFill>
            <a:srgbClr val="D43417"/>
          </a:solidFill>
        </p:spPr>
        <p:txBody>
          <a:bodyPr anchor="ctr">
            <a:normAutofit/>
          </a:bodyPr>
          <a:lstStyle>
            <a:lvl1pPr marL="182563" indent="0" algn="l">
              <a:tabLst/>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D95A0241-6830-C8DC-1452-107224AE9FAD}"/>
              </a:ext>
            </a:extLst>
          </p:cNvPr>
          <p:cNvSpPr>
            <a:spLocks noGrp="1"/>
          </p:cNvSpPr>
          <p:nvPr>
            <p:ph type="subTitle" idx="1"/>
          </p:nvPr>
        </p:nvSpPr>
        <p:spPr>
          <a:xfrm>
            <a:off x="4602163" y="4109403"/>
            <a:ext cx="7589837" cy="1285557"/>
          </a:xfrm>
          <a:solidFill>
            <a:schemeClr val="bg1"/>
          </a:solidFill>
        </p:spPr>
        <p:txBody>
          <a:bodyPr/>
          <a:lstStyle>
            <a:lvl1pPr marL="182563" indent="0" algn="l">
              <a:buNone/>
              <a:tabLst/>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Datumsplatzhalter 3">
            <a:extLst>
              <a:ext uri="{FF2B5EF4-FFF2-40B4-BE49-F238E27FC236}">
                <a16:creationId xmlns:a16="http://schemas.microsoft.com/office/drawing/2014/main" id="{ED142B21-E7A8-E873-FED7-0794C32E5DB3}"/>
              </a:ext>
            </a:extLst>
          </p:cNvPr>
          <p:cNvSpPr>
            <a:spLocks noGrp="1"/>
          </p:cNvSpPr>
          <p:nvPr>
            <p:ph type="dt" sz="half" idx="10"/>
          </p:nvPr>
        </p:nvSpPr>
        <p:spPr/>
        <p:txBody>
          <a:bodyPr/>
          <a:lstStyle>
            <a:lvl1pPr>
              <a:defRPr>
                <a:solidFill>
                  <a:schemeClr val="bg1"/>
                </a:solidFill>
              </a:defRPr>
            </a:lvl1pPr>
          </a:lstStyle>
          <a:p>
            <a:fld id="{A9036354-2CD3-344F-A25B-8D475F8A7CD2}" type="datetime1">
              <a:rPr lang="de-DE" smtClean="0"/>
              <a:t>05.06.2024</a:t>
            </a:fld>
            <a:endParaRPr lang="de-DE"/>
          </a:p>
        </p:txBody>
      </p:sp>
      <p:sp>
        <p:nvSpPr>
          <p:cNvPr id="5" name="Fußzeilenplatzhalter 4">
            <a:extLst>
              <a:ext uri="{FF2B5EF4-FFF2-40B4-BE49-F238E27FC236}">
                <a16:creationId xmlns:a16="http://schemas.microsoft.com/office/drawing/2014/main" id="{7C90C9D2-3CBB-DF16-3E32-EA946D049FCC}"/>
              </a:ext>
            </a:extLst>
          </p:cNvPr>
          <p:cNvSpPr>
            <a:spLocks noGrp="1"/>
          </p:cNvSpPr>
          <p:nvPr>
            <p:ph type="ftr" sz="quarter" idx="11"/>
          </p:nvPr>
        </p:nvSpPr>
        <p:spPr/>
        <p:txBody>
          <a:bodyPr/>
          <a:lstStyle>
            <a:lvl1pPr>
              <a:defRPr>
                <a:solidFill>
                  <a:schemeClr val="bg1"/>
                </a:solidFill>
              </a:defRPr>
            </a:lvl1pPr>
          </a:lstStyle>
          <a:p>
            <a:r>
              <a:rPr lang="de-DE"/>
              <a:t>https://medizinrecht-heynemann.de</a:t>
            </a:r>
            <a:endParaRPr lang="de-DE" dirty="0"/>
          </a:p>
        </p:txBody>
      </p:sp>
      <p:sp>
        <p:nvSpPr>
          <p:cNvPr id="6" name="Foliennummernplatzhalter 5">
            <a:extLst>
              <a:ext uri="{FF2B5EF4-FFF2-40B4-BE49-F238E27FC236}">
                <a16:creationId xmlns:a16="http://schemas.microsoft.com/office/drawing/2014/main" id="{64D6D79A-F7D9-CB5B-239E-F91C7A049433}"/>
              </a:ext>
            </a:extLst>
          </p:cNvPr>
          <p:cNvSpPr>
            <a:spLocks noGrp="1"/>
          </p:cNvSpPr>
          <p:nvPr>
            <p:ph type="sldNum" sz="quarter" idx="12"/>
          </p:nvPr>
        </p:nvSpPr>
        <p:spPr/>
        <p:txBody>
          <a:bodyPr/>
          <a:lstStyle>
            <a:lvl1pPr>
              <a:defRPr>
                <a:solidFill>
                  <a:schemeClr val="bg1"/>
                </a:solidFill>
              </a:defRPr>
            </a:lvl1pPr>
          </a:lstStyle>
          <a:p>
            <a:fld id="{C45FBEE2-050D-3C4B-A393-2809FB5B6F0D}" type="slidenum">
              <a:rPr lang="de-DE" smtClean="0"/>
              <a:pPr/>
              <a:t>‹Nr.›</a:t>
            </a:fld>
            <a:endParaRPr lang="de-DE"/>
          </a:p>
        </p:txBody>
      </p:sp>
    </p:spTree>
    <p:extLst>
      <p:ext uri="{BB962C8B-B14F-4D97-AF65-F5344CB8AC3E}">
        <p14:creationId xmlns:p14="http://schemas.microsoft.com/office/powerpoint/2010/main" val="3596641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Kapiteltrenner grau ohne Kapitelnummer">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ECCF05A1-D5BA-B6C3-BDB1-E2B50487AFDC}"/>
              </a:ext>
            </a:extLst>
          </p:cNvPr>
          <p:cNvSpPr/>
          <p:nvPr userDrawn="1"/>
        </p:nvSpPr>
        <p:spPr>
          <a:xfrm>
            <a:off x="0" y="0"/>
            <a:ext cx="12192000" cy="6858000"/>
          </a:xfrm>
          <a:prstGeom prst="rect">
            <a:avLst/>
          </a:prstGeom>
          <a:solidFill>
            <a:srgbClr val="F6F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774513BA-9598-4BF1-B3C1-F9DDBBF7A9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15762" y="433071"/>
            <a:ext cx="6136639" cy="6136639"/>
          </a:xfrm>
          <a:prstGeom prst="rect">
            <a:avLst/>
          </a:prstGeom>
        </p:spPr>
      </p:pic>
      <p:sp>
        <p:nvSpPr>
          <p:cNvPr id="2" name="Titel 1">
            <a:extLst>
              <a:ext uri="{FF2B5EF4-FFF2-40B4-BE49-F238E27FC236}">
                <a16:creationId xmlns:a16="http://schemas.microsoft.com/office/drawing/2014/main" id="{72B213CE-3C60-170A-C8E7-494F60387F1B}"/>
              </a:ext>
            </a:extLst>
          </p:cNvPr>
          <p:cNvSpPr>
            <a:spLocks noGrp="1"/>
          </p:cNvSpPr>
          <p:nvPr>
            <p:ph type="title"/>
          </p:nvPr>
        </p:nvSpPr>
        <p:spPr>
          <a:xfrm>
            <a:off x="2936240" y="1076963"/>
            <a:ext cx="8411210" cy="1988818"/>
          </a:xfrm>
        </p:spPr>
        <p:txBody>
          <a:bodyPr anchor="b">
            <a:normAutofit/>
          </a:bodyPr>
          <a:lstStyle>
            <a:lvl1pPr>
              <a:defRPr sz="4800"/>
            </a:lvl1pPr>
          </a:lstStyle>
          <a:p>
            <a:r>
              <a:rPr lang="de-DE" dirty="0"/>
              <a:t>Mastertitelformat bearbeiten</a:t>
            </a:r>
          </a:p>
        </p:txBody>
      </p:sp>
      <p:sp>
        <p:nvSpPr>
          <p:cNvPr id="3" name="Textplatzhalter 2">
            <a:extLst>
              <a:ext uri="{FF2B5EF4-FFF2-40B4-BE49-F238E27FC236}">
                <a16:creationId xmlns:a16="http://schemas.microsoft.com/office/drawing/2014/main" id="{EB40831D-89F5-4700-A076-9250C8E9A592}"/>
              </a:ext>
            </a:extLst>
          </p:cNvPr>
          <p:cNvSpPr>
            <a:spLocks noGrp="1"/>
          </p:cNvSpPr>
          <p:nvPr>
            <p:ph type="body" idx="1"/>
          </p:nvPr>
        </p:nvSpPr>
        <p:spPr>
          <a:xfrm>
            <a:off x="2936240" y="3335337"/>
            <a:ext cx="841121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Mastertextformat bearbeiten</a:t>
            </a:r>
          </a:p>
        </p:txBody>
      </p:sp>
      <p:sp>
        <p:nvSpPr>
          <p:cNvPr id="4" name="Datumsplatzhalter 3">
            <a:extLst>
              <a:ext uri="{FF2B5EF4-FFF2-40B4-BE49-F238E27FC236}">
                <a16:creationId xmlns:a16="http://schemas.microsoft.com/office/drawing/2014/main" id="{408C4E0E-DD92-911D-02A1-2B43B7671DE2}"/>
              </a:ext>
            </a:extLst>
          </p:cNvPr>
          <p:cNvSpPr>
            <a:spLocks noGrp="1"/>
          </p:cNvSpPr>
          <p:nvPr>
            <p:ph type="dt" sz="half" idx="10"/>
          </p:nvPr>
        </p:nvSpPr>
        <p:spPr/>
        <p:txBody>
          <a:bodyPr/>
          <a:lstStyle/>
          <a:p>
            <a:fld id="{49A66354-7B41-A54A-858C-B60E35C6716D}" type="datetime1">
              <a:rPr lang="de-DE" smtClean="0"/>
              <a:t>05.06.2024</a:t>
            </a:fld>
            <a:endParaRPr lang="de-DE"/>
          </a:p>
        </p:txBody>
      </p:sp>
      <p:sp>
        <p:nvSpPr>
          <p:cNvPr id="5" name="Fußzeilenplatzhalter 4">
            <a:extLst>
              <a:ext uri="{FF2B5EF4-FFF2-40B4-BE49-F238E27FC236}">
                <a16:creationId xmlns:a16="http://schemas.microsoft.com/office/drawing/2014/main" id="{F25CB56D-3F9C-82BF-F995-B900326F7784}"/>
              </a:ext>
            </a:extLst>
          </p:cNvPr>
          <p:cNvSpPr>
            <a:spLocks noGrp="1"/>
          </p:cNvSpPr>
          <p:nvPr>
            <p:ph type="ftr" sz="quarter" idx="11"/>
          </p:nvPr>
        </p:nvSpPr>
        <p:spPr/>
        <p:txBody>
          <a:bodyPr/>
          <a:lstStyle/>
          <a:p>
            <a:r>
              <a:rPr lang="de-DE"/>
              <a:t>https://medizinrecht-heynemann.de</a:t>
            </a:r>
          </a:p>
        </p:txBody>
      </p:sp>
      <p:sp>
        <p:nvSpPr>
          <p:cNvPr id="6" name="Foliennummernplatzhalter 5">
            <a:extLst>
              <a:ext uri="{FF2B5EF4-FFF2-40B4-BE49-F238E27FC236}">
                <a16:creationId xmlns:a16="http://schemas.microsoft.com/office/drawing/2014/main" id="{56EF9F1E-CC90-A62D-CF38-8BD97D550287}"/>
              </a:ext>
            </a:extLst>
          </p:cNvPr>
          <p:cNvSpPr>
            <a:spLocks noGrp="1"/>
          </p:cNvSpPr>
          <p:nvPr>
            <p:ph type="sldNum" sz="quarter" idx="12"/>
          </p:nvPr>
        </p:nvSpPr>
        <p:spPr/>
        <p:txBody>
          <a:bodyPr/>
          <a:lstStyle/>
          <a:p>
            <a:fld id="{C45FBEE2-050D-3C4B-A393-2809FB5B6F0D}" type="slidenum">
              <a:rPr lang="de-DE" smtClean="0"/>
              <a:t>‹Nr.›</a:t>
            </a:fld>
            <a:endParaRPr lang="de-DE"/>
          </a:p>
        </p:txBody>
      </p:sp>
      <p:pic>
        <p:nvPicPr>
          <p:cNvPr id="7" name="Grafik 6">
            <a:extLst>
              <a:ext uri="{FF2B5EF4-FFF2-40B4-BE49-F238E27FC236}">
                <a16:creationId xmlns:a16="http://schemas.microsoft.com/office/drawing/2014/main" id="{421E7E72-753B-FFD0-4870-7ABCB52C598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9761" y="2124076"/>
            <a:ext cx="1904682" cy="1904682"/>
          </a:xfrm>
          <a:prstGeom prst="rect">
            <a:avLst/>
          </a:prstGeom>
        </p:spPr>
      </p:pic>
    </p:spTree>
    <p:extLst>
      <p:ext uri="{BB962C8B-B14F-4D97-AF65-F5344CB8AC3E}">
        <p14:creationId xmlns:p14="http://schemas.microsoft.com/office/powerpoint/2010/main" val="3443389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trenner grau mit Kapitelnummer">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ECCF05A1-D5BA-B6C3-BDB1-E2B50487AFDC}"/>
              </a:ext>
            </a:extLst>
          </p:cNvPr>
          <p:cNvSpPr/>
          <p:nvPr userDrawn="1"/>
        </p:nvSpPr>
        <p:spPr>
          <a:xfrm>
            <a:off x="0" y="0"/>
            <a:ext cx="12192000" cy="6858000"/>
          </a:xfrm>
          <a:prstGeom prst="rect">
            <a:avLst/>
          </a:prstGeom>
          <a:solidFill>
            <a:srgbClr val="F6F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774513BA-9598-4BF1-B3C1-F9DDBBF7A9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15762" y="433071"/>
            <a:ext cx="6136639" cy="6136639"/>
          </a:xfrm>
          <a:prstGeom prst="rect">
            <a:avLst/>
          </a:prstGeom>
        </p:spPr>
      </p:pic>
      <p:sp>
        <p:nvSpPr>
          <p:cNvPr id="2" name="Titel 1">
            <a:extLst>
              <a:ext uri="{FF2B5EF4-FFF2-40B4-BE49-F238E27FC236}">
                <a16:creationId xmlns:a16="http://schemas.microsoft.com/office/drawing/2014/main" id="{72B213CE-3C60-170A-C8E7-494F60387F1B}"/>
              </a:ext>
            </a:extLst>
          </p:cNvPr>
          <p:cNvSpPr>
            <a:spLocks noGrp="1"/>
          </p:cNvSpPr>
          <p:nvPr>
            <p:ph type="title"/>
          </p:nvPr>
        </p:nvSpPr>
        <p:spPr>
          <a:xfrm>
            <a:off x="2936240" y="1076963"/>
            <a:ext cx="8411210" cy="1988818"/>
          </a:xfrm>
        </p:spPr>
        <p:txBody>
          <a:bodyPr anchor="b">
            <a:normAutofit/>
          </a:bodyPr>
          <a:lstStyle>
            <a:lvl1pPr>
              <a:defRPr sz="4800"/>
            </a:lvl1pPr>
          </a:lstStyle>
          <a:p>
            <a:r>
              <a:rPr lang="de-DE" dirty="0"/>
              <a:t>Mastertitelformat bearbeiten</a:t>
            </a:r>
          </a:p>
        </p:txBody>
      </p:sp>
      <p:sp>
        <p:nvSpPr>
          <p:cNvPr id="3" name="Textplatzhalter 2">
            <a:extLst>
              <a:ext uri="{FF2B5EF4-FFF2-40B4-BE49-F238E27FC236}">
                <a16:creationId xmlns:a16="http://schemas.microsoft.com/office/drawing/2014/main" id="{EB40831D-89F5-4700-A076-9250C8E9A592}"/>
              </a:ext>
            </a:extLst>
          </p:cNvPr>
          <p:cNvSpPr>
            <a:spLocks noGrp="1"/>
          </p:cNvSpPr>
          <p:nvPr>
            <p:ph type="body" idx="1"/>
          </p:nvPr>
        </p:nvSpPr>
        <p:spPr>
          <a:xfrm>
            <a:off x="2936240" y="3335337"/>
            <a:ext cx="841121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Mastertextformat bearbeiten</a:t>
            </a:r>
          </a:p>
        </p:txBody>
      </p:sp>
      <p:sp>
        <p:nvSpPr>
          <p:cNvPr id="4" name="Datumsplatzhalter 3">
            <a:extLst>
              <a:ext uri="{FF2B5EF4-FFF2-40B4-BE49-F238E27FC236}">
                <a16:creationId xmlns:a16="http://schemas.microsoft.com/office/drawing/2014/main" id="{408C4E0E-DD92-911D-02A1-2B43B7671DE2}"/>
              </a:ext>
            </a:extLst>
          </p:cNvPr>
          <p:cNvSpPr>
            <a:spLocks noGrp="1"/>
          </p:cNvSpPr>
          <p:nvPr>
            <p:ph type="dt" sz="half" idx="10"/>
          </p:nvPr>
        </p:nvSpPr>
        <p:spPr/>
        <p:txBody>
          <a:bodyPr/>
          <a:lstStyle/>
          <a:p>
            <a:fld id="{6F71958D-875C-354E-A82F-594AEBE8C952}" type="datetime1">
              <a:rPr lang="de-DE" smtClean="0"/>
              <a:t>05.06.2024</a:t>
            </a:fld>
            <a:endParaRPr lang="de-DE"/>
          </a:p>
        </p:txBody>
      </p:sp>
      <p:sp>
        <p:nvSpPr>
          <p:cNvPr id="5" name="Fußzeilenplatzhalter 4">
            <a:extLst>
              <a:ext uri="{FF2B5EF4-FFF2-40B4-BE49-F238E27FC236}">
                <a16:creationId xmlns:a16="http://schemas.microsoft.com/office/drawing/2014/main" id="{F25CB56D-3F9C-82BF-F995-B900326F7784}"/>
              </a:ext>
            </a:extLst>
          </p:cNvPr>
          <p:cNvSpPr>
            <a:spLocks noGrp="1"/>
          </p:cNvSpPr>
          <p:nvPr>
            <p:ph type="ftr" sz="quarter" idx="11"/>
          </p:nvPr>
        </p:nvSpPr>
        <p:spPr/>
        <p:txBody>
          <a:bodyPr/>
          <a:lstStyle/>
          <a:p>
            <a:r>
              <a:rPr lang="de-DE"/>
              <a:t>https://medizinrecht-heynemann.de</a:t>
            </a:r>
          </a:p>
        </p:txBody>
      </p:sp>
      <p:sp>
        <p:nvSpPr>
          <p:cNvPr id="6" name="Foliennummernplatzhalter 5">
            <a:extLst>
              <a:ext uri="{FF2B5EF4-FFF2-40B4-BE49-F238E27FC236}">
                <a16:creationId xmlns:a16="http://schemas.microsoft.com/office/drawing/2014/main" id="{56EF9F1E-CC90-A62D-CF38-8BD97D550287}"/>
              </a:ext>
            </a:extLst>
          </p:cNvPr>
          <p:cNvSpPr>
            <a:spLocks noGrp="1"/>
          </p:cNvSpPr>
          <p:nvPr>
            <p:ph type="sldNum" sz="quarter" idx="12"/>
          </p:nvPr>
        </p:nvSpPr>
        <p:spPr/>
        <p:txBody>
          <a:bodyPr/>
          <a:lstStyle/>
          <a:p>
            <a:fld id="{C45FBEE2-050D-3C4B-A393-2809FB5B6F0D}" type="slidenum">
              <a:rPr lang="de-DE" smtClean="0"/>
              <a:t>‹Nr.›</a:t>
            </a:fld>
            <a:endParaRPr lang="de-DE"/>
          </a:p>
        </p:txBody>
      </p:sp>
      <p:sp>
        <p:nvSpPr>
          <p:cNvPr id="12" name="Textplatzhalter 11">
            <a:extLst>
              <a:ext uri="{FF2B5EF4-FFF2-40B4-BE49-F238E27FC236}">
                <a16:creationId xmlns:a16="http://schemas.microsoft.com/office/drawing/2014/main" id="{609A2E3D-5FEF-A8D0-D4BC-7219F4B47DB6}"/>
              </a:ext>
            </a:extLst>
          </p:cNvPr>
          <p:cNvSpPr>
            <a:spLocks noGrp="1"/>
          </p:cNvSpPr>
          <p:nvPr>
            <p:ph type="body" sz="quarter" idx="13" hasCustomPrompt="1"/>
          </p:nvPr>
        </p:nvSpPr>
        <p:spPr>
          <a:xfrm>
            <a:off x="641350" y="1310005"/>
            <a:ext cx="1645285" cy="1989138"/>
          </a:xfrm>
        </p:spPr>
        <p:txBody>
          <a:bodyPr anchor="b">
            <a:noAutofit/>
          </a:bodyPr>
          <a:lstStyle>
            <a:lvl1pPr marL="0" indent="0" algn="r">
              <a:buNone/>
              <a:defRPr sz="12000">
                <a:solidFill>
                  <a:srgbClr val="D43417"/>
                </a:solidFill>
                <a:latin typeface="Baskerville" panose="02020502070401020303" pitchFamily="18" charset="0"/>
                <a:ea typeface="Baskerville" panose="02020502070401020303" pitchFamily="18" charset="0"/>
              </a:defRPr>
            </a:lvl1pPr>
            <a:lvl2pPr marL="457200" indent="0">
              <a:buNone/>
              <a:defRPr>
                <a:solidFill>
                  <a:srgbClr val="D43417"/>
                </a:solidFill>
                <a:latin typeface="Baskerville" panose="02020502070401020303" pitchFamily="18" charset="0"/>
                <a:ea typeface="Baskerville" panose="02020502070401020303" pitchFamily="18" charset="0"/>
              </a:defRPr>
            </a:lvl2pPr>
            <a:lvl3pPr marL="914400" indent="0">
              <a:buNone/>
              <a:defRPr>
                <a:solidFill>
                  <a:srgbClr val="D43417"/>
                </a:solidFill>
                <a:latin typeface="Baskerville" panose="02020502070401020303" pitchFamily="18" charset="0"/>
                <a:ea typeface="Baskerville" panose="02020502070401020303" pitchFamily="18" charset="0"/>
              </a:defRPr>
            </a:lvl3pPr>
            <a:lvl4pPr marL="1371600" indent="0">
              <a:buNone/>
              <a:defRPr>
                <a:solidFill>
                  <a:srgbClr val="D43417"/>
                </a:solidFill>
                <a:latin typeface="Baskerville" panose="02020502070401020303" pitchFamily="18" charset="0"/>
                <a:ea typeface="Baskerville" panose="02020502070401020303" pitchFamily="18" charset="0"/>
              </a:defRPr>
            </a:lvl4pPr>
            <a:lvl5pPr marL="1828800" indent="0">
              <a:buNone/>
              <a:defRPr>
                <a:solidFill>
                  <a:srgbClr val="D43417"/>
                </a:solidFill>
                <a:latin typeface="Baskerville" panose="02020502070401020303" pitchFamily="18" charset="0"/>
                <a:ea typeface="Baskerville" panose="02020502070401020303" pitchFamily="18" charset="0"/>
              </a:defRPr>
            </a:lvl5pPr>
          </a:lstStyle>
          <a:p>
            <a:pPr lvl="0"/>
            <a:r>
              <a:rPr lang="de-DE" dirty="0"/>
              <a:t>1</a:t>
            </a:r>
          </a:p>
        </p:txBody>
      </p:sp>
    </p:spTree>
    <p:extLst>
      <p:ext uri="{BB962C8B-B14F-4D97-AF65-F5344CB8AC3E}">
        <p14:creationId xmlns:p14="http://schemas.microsoft.com/office/powerpoint/2010/main" val="340980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Kapiteltrenner rot ohne Kapitelnummer">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ECCF05A1-D5BA-B6C3-BDB1-E2B50487AFDC}"/>
              </a:ext>
            </a:extLst>
          </p:cNvPr>
          <p:cNvSpPr/>
          <p:nvPr userDrawn="1"/>
        </p:nvSpPr>
        <p:spPr>
          <a:xfrm>
            <a:off x="0" y="0"/>
            <a:ext cx="12192000" cy="6858000"/>
          </a:xfrm>
          <a:prstGeom prst="rect">
            <a:avLst/>
          </a:prstGeom>
          <a:solidFill>
            <a:srgbClr val="D434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B6EB0387-A4C4-E067-AC89-12EC1B819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15762" y="433071"/>
            <a:ext cx="6136638" cy="6136638"/>
          </a:xfrm>
          <a:prstGeom prst="rect">
            <a:avLst/>
          </a:prstGeom>
        </p:spPr>
      </p:pic>
      <p:pic>
        <p:nvPicPr>
          <p:cNvPr id="11" name="Grafik 10">
            <a:extLst>
              <a:ext uri="{FF2B5EF4-FFF2-40B4-BE49-F238E27FC236}">
                <a16:creationId xmlns:a16="http://schemas.microsoft.com/office/drawing/2014/main" id="{0F0D2BC4-8E43-8F3D-5EE7-0F52BBBEF49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2142" y="2124076"/>
            <a:ext cx="1904678" cy="1904678"/>
          </a:xfrm>
          <a:prstGeom prst="rect">
            <a:avLst/>
          </a:prstGeom>
        </p:spPr>
      </p:pic>
      <p:sp>
        <p:nvSpPr>
          <p:cNvPr id="2" name="Titel 1">
            <a:extLst>
              <a:ext uri="{FF2B5EF4-FFF2-40B4-BE49-F238E27FC236}">
                <a16:creationId xmlns:a16="http://schemas.microsoft.com/office/drawing/2014/main" id="{72B213CE-3C60-170A-C8E7-494F60387F1B}"/>
              </a:ext>
            </a:extLst>
          </p:cNvPr>
          <p:cNvSpPr>
            <a:spLocks noGrp="1"/>
          </p:cNvSpPr>
          <p:nvPr>
            <p:ph type="title"/>
          </p:nvPr>
        </p:nvSpPr>
        <p:spPr>
          <a:xfrm>
            <a:off x="2936240" y="1076963"/>
            <a:ext cx="8411210" cy="1988818"/>
          </a:xfrm>
        </p:spPr>
        <p:txBody>
          <a:bodyPr anchor="b">
            <a:normAutofit/>
          </a:bodyPr>
          <a:lstStyle>
            <a:lvl1pPr>
              <a:defRPr sz="4800">
                <a:solidFill>
                  <a:schemeClr val="bg1"/>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EB40831D-89F5-4700-A076-9250C8E9A592}"/>
              </a:ext>
            </a:extLst>
          </p:cNvPr>
          <p:cNvSpPr>
            <a:spLocks noGrp="1"/>
          </p:cNvSpPr>
          <p:nvPr>
            <p:ph type="body" idx="1"/>
          </p:nvPr>
        </p:nvSpPr>
        <p:spPr>
          <a:xfrm>
            <a:off x="2936240" y="3335337"/>
            <a:ext cx="8411210" cy="1500187"/>
          </a:xfrm>
        </p:spPr>
        <p:txBody>
          <a:bodyPr/>
          <a:lstStyle>
            <a:lvl1pPr marL="0" indent="0">
              <a:buNone/>
              <a:defRPr sz="2400">
                <a:solidFill>
                  <a:schemeClr val="bg1">
                    <a:alpha val="60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Mastertextformat bearbeiten</a:t>
            </a:r>
          </a:p>
        </p:txBody>
      </p:sp>
      <p:sp>
        <p:nvSpPr>
          <p:cNvPr id="4" name="Datumsplatzhalter 3">
            <a:extLst>
              <a:ext uri="{FF2B5EF4-FFF2-40B4-BE49-F238E27FC236}">
                <a16:creationId xmlns:a16="http://schemas.microsoft.com/office/drawing/2014/main" id="{408C4E0E-DD92-911D-02A1-2B43B7671DE2}"/>
              </a:ext>
            </a:extLst>
          </p:cNvPr>
          <p:cNvSpPr>
            <a:spLocks noGrp="1"/>
          </p:cNvSpPr>
          <p:nvPr>
            <p:ph type="dt" sz="half" idx="10"/>
          </p:nvPr>
        </p:nvSpPr>
        <p:spPr/>
        <p:txBody>
          <a:bodyPr/>
          <a:lstStyle>
            <a:lvl1pPr>
              <a:defRPr>
                <a:solidFill>
                  <a:schemeClr val="bg1"/>
                </a:solidFill>
              </a:defRPr>
            </a:lvl1pPr>
          </a:lstStyle>
          <a:p>
            <a:fld id="{9CE23020-290E-824C-AE28-424F5FCA5194}" type="datetime1">
              <a:rPr lang="de-DE" smtClean="0"/>
              <a:t>05.06.2024</a:t>
            </a:fld>
            <a:endParaRPr lang="de-DE"/>
          </a:p>
        </p:txBody>
      </p:sp>
      <p:sp>
        <p:nvSpPr>
          <p:cNvPr id="5" name="Fußzeilenplatzhalter 4">
            <a:extLst>
              <a:ext uri="{FF2B5EF4-FFF2-40B4-BE49-F238E27FC236}">
                <a16:creationId xmlns:a16="http://schemas.microsoft.com/office/drawing/2014/main" id="{F25CB56D-3F9C-82BF-F995-B900326F7784}"/>
              </a:ext>
            </a:extLst>
          </p:cNvPr>
          <p:cNvSpPr>
            <a:spLocks noGrp="1"/>
          </p:cNvSpPr>
          <p:nvPr>
            <p:ph type="ftr" sz="quarter" idx="11"/>
          </p:nvPr>
        </p:nvSpPr>
        <p:spPr/>
        <p:txBody>
          <a:bodyPr/>
          <a:lstStyle>
            <a:lvl1pPr>
              <a:defRPr>
                <a:solidFill>
                  <a:schemeClr val="bg1"/>
                </a:solidFill>
              </a:defRPr>
            </a:lvl1pPr>
          </a:lstStyle>
          <a:p>
            <a:r>
              <a:rPr lang="de-DE"/>
              <a:t>https://medizinrecht-heynemann.de</a:t>
            </a:r>
            <a:endParaRPr lang="de-DE" dirty="0"/>
          </a:p>
        </p:txBody>
      </p:sp>
      <p:sp>
        <p:nvSpPr>
          <p:cNvPr id="6" name="Foliennummernplatzhalter 5">
            <a:extLst>
              <a:ext uri="{FF2B5EF4-FFF2-40B4-BE49-F238E27FC236}">
                <a16:creationId xmlns:a16="http://schemas.microsoft.com/office/drawing/2014/main" id="{56EF9F1E-CC90-A62D-CF38-8BD97D550287}"/>
              </a:ext>
            </a:extLst>
          </p:cNvPr>
          <p:cNvSpPr>
            <a:spLocks noGrp="1"/>
          </p:cNvSpPr>
          <p:nvPr>
            <p:ph type="sldNum" sz="quarter" idx="12"/>
          </p:nvPr>
        </p:nvSpPr>
        <p:spPr/>
        <p:txBody>
          <a:bodyPr/>
          <a:lstStyle>
            <a:lvl1pPr>
              <a:defRPr>
                <a:solidFill>
                  <a:schemeClr val="bg1"/>
                </a:solidFill>
              </a:defRPr>
            </a:lvl1pPr>
          </a:lstStyle>
          <a:p>
            <a:fld id="{C45FBEE2-050D-3C4B-A393-2809FB5B6F0D}" type="slidenum">
              <a:rPr lang="de-DE" smtClean="0"/>
              <a:pPr/>
              <a:t>‹Nr.›</a:t>
            </a:fld>
            <a:endParaRPr lang="de-DE"/>
          </a:p>
        </p:txBody>
      </p:sp>
    </p:spTree>
    <p:extLst>
      <p:ext uri="{BB962C8B-B14F-4D97-AF65-F5344CB8AC3E}">
        <p14:creationId xmlns:p14="http://schemas.microsoft.com/office/powerpoint/2010/main" val="180555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trenner rot mit Kapitelnummer">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ECCF05A1-D5BA-B6C3-BDB1-E2B50487AFDC}"/>
              </a:ext>
            </a:extLst>
          </p:cNvPr>
          <p:cNvSpPr/>
          <p:nvPr userDrawn="1"/>
        </p:nvSpPr>
        <p:spPr>
          <a:xfrm>
            <a:off x="0" y="0"/>
            <a:ext cx="12192000" cy="6858000"/>
          </a:xfrm>
          <a:prstGeom prst="rect">
            <a:avLst/>
          </a:prstGeom>
          <a:solidFill>
            <a:srgbClr val="D434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B6EB0387-A4C4-E067-AC89-12EC1B819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15762" y="433071"/>
            <a:ext cx="6136638" cy="6136638"/>
          </a:xfrm>
          <a:prstGeom prst="rect">
            <a:avLst/>
          </a:prstGeom>
        </p:spPr>
      </p:pic>
      <p:sp>
        <p:nvSpPr>
          <p:cNvPr id="2" name="Titel 1">
            <a:extLst>
              <a:ext uri="{FF2B5EF4-FFF2-40B4-BE49-F238E27FC236}">
                <a16:creationId xmlns:a16="http://schemas.microsoft.com/office/drawing/2014/main" id="{72B213CE-3C60-170A-C8E7-494F60387F1B}"/>
              </a:ext>
            </a:extLst>
          </p:cNvPr>
          <p:cNvSpPr>
            <a:spLocks noGrp="1"/>
          </p:cNvSpPr>
          <p:nvPr>
            <p:ph type="title"/>
          </p:nvPr>
        </p:nvSpPr>
        <p:spPr>
          <a:xfrm>
            <a:off x="2936240" y="1076963"/>
            <a:ext cx="8411210" cy="1988818"/>
          </a:xfrm>
        </p:spPr>
        <p:txBody>
          <a:bodyPr anchor="b">
            <a:normAutofit/>
          </a:bodyPr>
          <a:lstStyle>
            <a:lvl1pPr>
              <a:defRPr sz="4800">
                <a:solidFill>
                  <a:schemeClr val="bg1"/>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EB40831D-89F5-4700-A076-9250C8E9A592}"/>
              </a:ext>
            </a:extLst>
          </p:cNvPr>
          <p:cNvSpPr>
            <a:spLocks noGrp="1"/>
          </p:cNvSpPr>
          <p:nvPr>
            <p:ph type="body" idx="1"/>
          </p:nvPr>
        </p:nvSpPr>
        <p:spPr>
          <a:xfrm>
            <a:off x="2936240" y="3335337"/>
            <a:ext cx="8411210" cy="1500187"/>
          </a:xfrm>
        </p:spPr>
        <p:txBody>
          <a:bodyPr/>
          <a:lstStyle>
            <a:lvl1pPr marL="0" indent="0">
              <a:buNone/>
              <a:defRPr sz="2400">
                <a:solidFill>
                  <a:schemeClr val="bg1">
                    <a:alpha val="59527"/>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Mastertextformat bearbeiten</a:t>
            </a:r>
          </a:p>
        </p:txBody>
      </p:sp>
      <p:sp>
        <p:nvSpPr>
          <p:cNvPr id="4" name="Datumsplatzhalter 3">
            <a:extLst>
              <a:ext uri="{FF2B5EF4-FFF2-40B4-BE49-F238E27FC236}">
                <a16:creationId xmlns:a16="http://schemas.microsoft.com/office/drawing/2014/main" id="{408C4E0E-DD92-911D-02A1-2B43B7671DE2}"/>
              </a:ext>
            </a:extLst>
          </p:cNvPr>
          <p:cNvSpPr>
            <a:spLocks noGrp="1"/>
          </p:cNvSpPr>
          <p:nvPr>
            <p:ph type="dt" sz="half" idx="10"/>
          </p:nvPr>
        </p:nvSpPr>
        <p:spPr/>
        <p:txBody>
          <a:bodyPr/>
          <a:lstStyle>
            <a:lvl1pPr>
              <a:defRPr>
                <a:solidFill>
                  <a:schemeClr val="bg1"/>
                </a:solidFill>
              </a:defRPr>
            </a:lvl1pPr>
          </a:lstStyle>
          <a:p>
            <a:fld id="{754DB9D4-3BA7-F345-9DD4-188EDF48124F}" type="datetime1">
              <a:rPr lang="de-DE" smtClean="0"/>
              <a:t>05.06.2024</a:t>
            </a:fld>
            <a:endParaRPr lang="de-DE"/>
          </a:p>
        </p:txBody>
      </p:sp>
      <p:sp>
        <p:nvSpPr>
          <p:cNvPr id="5" name="Fußzeilenplatzhalter 4">
            <a:extLst>
              <a:ext uri="{FF2B5EF4-FFF2-40B4-BE49-F238E27FC236}">
                <a16:creationId xmlns:a16="http://schemas.microsoft.com/office/drawing/2014/main" id="{F25CB56D-3F9C-82BF-F995-B900326F7784}"/>
              </a:ext>
            </a:extLst>
          </p:cNvPr>
          <p:cNvSpPr>
            <a:spLocks noGrp="1"/>
          </p:cNvSpPr>
          <p:nvPr>
            <p:ph type="ftr" sz="quarter" idx="11"/>
          </p:nvPr>
        </p:nvSpPr>
        <p:spPr/>
        <p:txBody>
          <a:bodyPr/>
          <a:lstStyle>
            <a:lvl1pPr>
              <a:defRPr>
                <a:solidFill>
                  <a:schemeClr val="bg1"/>
                </a:solidFill>
              </a:defRPr>
            </a:lvl1pPr>
          </a:lstStyle>
          <a:p>
            <a:r>
              <a:rPr lang="de-DE"/>
              <a:t>https://medizinrecht-heynemann.de</a:t>
            </a:r>
            <a:endParaRPr lang="de-DE" dirty="0"/>
          </a:p>
        </p:txBody>
      </p:sp>
      <p:sp>
        <p:nvSpPr>
          <p:cNvPr id="6" name="Foliennummernplatzhalter 5">
            <a:extLst>
              <a:ext uri="{FF2B5EF4-FFF2-40B4-BE49-F238E27FC236}">
                <a16:creationId xmlns:a16="http://schemas.microsoft.com/office/drawing/2014/main" id="{56EF9F1E-CC90-A62D-CF38-8BD97D550287}"/>
              </a:ext>
            </a:extLst>
          </p:cNvPr>
          <p:cNvSpPr>
            <a:spLocks noGrp="1"/>
          </p:cNvSpPr>
          <p:nvPr>
            <p:ph type="sldNum" sz="quarter" idx="12"/>
          </p:nvPr>
        </p:nvSpPr>
        <p:spPr/>
        <p:txBody>
          <a:bodyPr/>
          <a:lstStyle>
            <a:lvl1pPr>
              <a:defRPr>
                <a:solidFill>
                  <a:schemeClr val="bg1"/>
                </a:solidFill>
              </a:defRPr>
            </a:lvl1pPr>
          </a:lstStyle>
          <a:p>
            <a:fld id="{C45FBEE2-050D-3C4B-A393-2809FB5B6F0D}" type="slidenum">
              <a:rPr lang="de-DE" smtClean="0"/>
              <a:pPr/>
              <a:t>‹Nr.›</a:t>
            </a:fld>
            <a:endParaRPr lang="de-DE"/>
          </a:p>
        </p:txBody>
      </p:sp>
      <p:sp>
        <p:nvSpPr>
          <p:cNvPr id="10" name="Textplatzhalter 11">
            <a:extLst>
              <a:ext uri="{FF2B5EF4-FFF2-40B4-BE49-F238E27FC236}">
                <a16:creationId xmlns:a16="http://schemas.microsoft.com/office/drawing/2014/main" id="{3599E856-763D-4E31-7D82-C79A9368B9F6}"/>
              </a:ext>
            </a:extLst>
          </p:cNvPr>
          <p:cNvSpPr>
            <a:spLocks noGrp="1"/>
          </p:cNvSpPr>
          <p:nvPr>
            <p:ph type="body" sz="quarter" idx="13" hasCustomPrompt="1"/>
          </p:nvPr>
        </p:nvSpPr>
        <p:spPr>
          <a:xfrm>
            <a:off x="641350" y="1310005"/>
            <a:ext cx="1645285" cy="1989138"/>
          </a:xfrm>
        </p:spPr>
        <p:txBody>
          <a:bodyPr anchor="b">
            <a:noAutofit/>
          </a:bodyPr>
          <a:lstStyle>
            <a:lvl1pPr marL="0" indent="0" algn="r">
              <a:buNone/>
              <a:defRPr sz="12000">
                <a:solidFill>
                  <a:schemeClr val="bg1">
                    <a:alpha val="60408"/>
                  </a:schemeClr>
                </a:solidFill>
                <a:latin typeface="Baskerville" panose="02020502070401020303" pitchFamily="18" charset="0"/>
                <a:ea typeface="Baskerville" panose="02020502070401020303" pitchFamily="18" charset="0"/>
              </a:defRPr>
            </a:lvl1pPr>
            <a:lvl2pPr marL="457200" indent="0">
              <a:buNone/>
              <a:defRPr>
                <a:solidFill>
                  <a:srgbClr val="D43417"/>
                </a:solidFill>
                <a:latin typeface="Baskerville" panose="02020502070401020303" pitchFamily="18" charset="0"/>
                <a:ea typeface="Baskerville" panose="02020502070401020303" pitchFamily="18" charset="0"/>
              </a:defRPr>
            </a:lvl2pPr>
            <a:lvl3pPr marL="914400" indent="0">
              <a:buNone/>
              <a:defRPr>
                <a:solidFill>
                  <a:srgbClr val="D43417"/>
                </a:solidFill>
                <a:latin typeface="Baskerville" panose="02020502070401020303" pitchFamily="18" charset="0"/>
                <a:ea typeface="Baskerville" panose="02020502070401020303" pitchFamily="18" charset="0"/>
              </a:defRPr>
            </a:lvl3pPr>
            <a:lvl4pPr marL="1371600" indent="0">
              <a:buNone/>
              <a:defRPr>
                <a:solidFill>
                  <a:srgbClr val="D43417"/>
                </a:solidFill>
                <a:latin typeface="Baskerville" panose="02020502070401020303" pitchFamily="18" charset="0"/>
                <a:ea typeface="Baskerville" panose="02020502070401020303" pitchFamily="18" charset="0"/>
              </a:defRPr>
            </a:lvl4pPr>
            <a:lvl5pPr marL="1828800" indent="0">
              <a:buNone/>
              <a:defRPr>
                <a:solidFill>
                  <a:srgbClr val="D43417"/>
                </a:solidFill>
                <a:latin typeface="Baskerville" panose="02020502070401020303" pitchFamily="18" charset="0"/>
                <a:ea typeface="Baskerville" panose="02020502070401020303" pitchFamily="18" charset="0"/>
              </a:defRPr>
            </a:lvl5pPr>
          </a:lstStyle>
          <a:p>
            <a:pPr lvl="0"/>
            <a:r>
              <a:rPr lang="de-DE" dirty="0"/>
              <a:t>1</a:t>
            </a:r>
          </a:p>
        </p:txBody>
      </p:sp>
    </p:spTree>
    <p:extLst>
      <p:ext uri="{BB962C8B-B14F-4D97-AF65-F5344CB8AC3E}">
        <p14:creationId xmlns:p14="http://schemas.microsoft.com/office/powerpoint/2010/main" val="1871961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 mit Bi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ECCF05A1-D5BA-B6C3-BDB1-E2B50487AFDC}"/>
              </a:ext>
            </a:extLst>
          </p:cNvPr>
          <p:cNvSpPr/>
          <p:nvPr userDrawn="1"/>
        </p:nvSpPr>
        <p:spPr>
          <a:xfrm>
            <a:off x="0" y="0"/>
            <a:ext cx="12192000" cy="6858000"/>
          </a:xfrm>
          <a:prstGeom prst="rect">
            <a:avLst/>
          </a:prstGeom>
          <a:solidFill>
            <a:srgbClr val="F6F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EB40831D-89F5-4700-A076-9250C8E9A592}"/>
              </a:ext>
            </a:extLst>
          </p:cNvPr>
          <p:cNvSpPr>
            <a:spLocks noGrp="1"/>
          </p:cNvSpPr>
          <p:nvPr>
            <p:ph type="body" idx="1"/>
          </p:nvPr>
        </p:nvSpPr>
        <p:spPr>
          <a:xfrm>
            <a:off x="1259840" y="5090161"/>
            <a:ext cx="10087610" cy="1076323"/>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Mastertextformat bearbeiten</a:t>
            </a:r>
          </a:p>
        </p:txBody>
      </p:sp>
      <p:sp>
        <p:nvSpPr>
          <p:cNvPr id="4" name="Datumsplatzhalter 3">
            <a:extLst>
              <a:ext uri="{FF2B5EF4-FFF2-40B4-BE49-F238E27FC236}">
                <a16:creationId xmlns:a16="http://schemas.microsoft.com/office/drawing/2014/main" id="{408C4E0E-DD92-911D-02A1-2B43B7671DE2}"/>
              </a:ext>
            </a:extLst>
          </p:cNvPr>
          <p:cNvSpPr>
            <a:spLocks noGrp="1"/>
          </p:cNvSpPr>
          <p:nvPr>
            <p:ph type="dt" sz="half" idx="10"/>
          </p:nvPr>
        </p:nvSpPr>
        <p:spPr/>
        <p:txBody>
          <a:bodyPr/>
          <a:lstStyle/>
          <a:p>
            <a:fld id="{619A1EDD-8D42-E847-B11A-3F54A0DF8F9F}" type="datetime1">
              <a:rPr lang="de-DE" smtClean="0"/>
              <a:t>05.06.2024</a:t>
            </a:fld>
            <a:endParaRPr lang="de-DE"/>
          </a:p>
        </p:txBody>
      </p:sp>
      <p:sp>
        <p:nvSpPr>
          <p:cNvPr id="5" name="Fußzeilenplatzhalter 4">
            <a:extLst>
              <a:ext uri="{FF2B5EF4-FFF2-40B4-BE49-F238E27FC236}">
                <a16:creationId xmlns:a16="http://schemas.microsoft.com/office/drawing/2014/main" id="{F25CB56D-3F9C-82BF-F995-B900326F7784}"/>
              </a:ext>
            </a:extLst>
          </p:cNvPr>
          <p:cNvSpPr>
            <a:spLocks noGrp="1"/>
          </p:cNvSpPr>
          <p:nvPr>
            <p:ph type="ftr" sz="quarter" idx="11"/>
          </p:nvPr>
        </p:nvSpPr>
        <p:spPr/>
        <p:txBody>
          <a:bodyPr/>
          <a:lstStyle/>
          <a:p>
            <a:r>
              <a:rPr lang="de-DE"/>
              <a:t>https://medizinrecht-heynemann.de</a:t>
            </a:r>
          </a:p>
        </p:txBody>
      </p:sp>
      <p:sp>
        <p:nvSpPr>
          <p:cNvPr id="6" name="Foliennummernplatzhalter 5">
            <a:extLst>
              <a:ext uri="{FF2B5EF4-FFF2-40B4-BE49-F238E27FC236}">
                <a16:creationId xmlns:a16="http://schemas.microsoft.com/office/drawing/2014/main" id="{56EF9F1E-CC90-A62D-CF38-8BD97D550287}"/>
              </a:ext>
            </a:extLst>
          </p:cNvPr>
          <p:cNvSpPr>
            <a:spLocks noGrp="1"/>
          </p:cNvSpPr>
          <p:nvPr>
            <p:ph type="sldNum" sz="quarter" idx="12"/>
          </p:nvPr>
        </p:nvSpPr>
        <p:spPr/>
        <p:txBody>
          <a:bodyPr/>
          <a:lstStyle/>
          <a:p>
            <a:fld id="{C45FBEE2-050D-3C4B-A393-2809FB5B6F0D}" type="slidenum">
              <a:rPr lang="de-DE" smtClean="0"/>
              <a:t>‹Nr.›</a:t>
            </a:fld>
            <a:endParaRPr lang="de-DE"/>
          </a:p>
        </p:txBody>
      </p:sp>
      <p:cxnSp>
        <p:nvCxnSpPr>
          <p:cNvPr id="8" name="Gerade Verbindung 7">
            <a:extLst>
              <a:ext uri="{FF2B5EF4-FFF2-40B4-BE49-F238E27FC236}">
                <a16:creationId xmlns:a16="http://schemas.microsoft.com/office/drawing/2014/main" id="{D109F85C-A5A7-095D-986C-8126D49A1FC8}"/>
              </a:ext>
            </a:extLst>
          </p:cNvPr>
          <p:cNvCxnSpPr>
            <a:cxnSpLocks/>
          </p:cNvCxnSpPr>
          <p:nvPr userDrawn="1"/>
        </p:nvCxnSpPr>
        <p:spPr>
          <a:xfrm>
            <a:off x="1346899" y="5025176"/>
            <a:ext cx="2960941" cy="0"/>
          </a:xfrm>
          <a:prstGeom prst="line">
            <a:avLst/>
          </a:prstGeom>
          <a:ln>
            <a:solidFill>
              <a:srgbClr val="D43417"/>
            </a:solidFill>
          </a:ln>
        </p:spPr>
        <p:style>
          <a:lnRef idx="2">
            <a:schemeClr val="accent1"/>
          </a:lnRef>
          <a:fillRef idx="0">
            <a:schemeClr val="accent1"/>
          </a:fillRef>
          <a:effectRef idx="1">
            <a:schemeClr val="accent1"/>
          </a:effectRef>
          <a:fontRef idx="minor">
            <a:schemeClr val="tx1"/>
          </a:fontRef>
        </p:style>
      </p:cxnSp>
      <p:sp>
        <p:nvSpPr>
          <p:cNvPr id="12" name="Bildplatzhalter 11">
            <a:extLst>
              <a:ext uri="{FF2B5EF4-FFF2-40B4-BE49-F238E27FC236}">
                <a16:creationId xmlns:a16="http://schemas.microsoft.com/office/drawing/2014/main" id="{C55C7D46-96B6-6981-E85F-E580EA454744}"/>
              </a:ext>
            </a:extLst>
          </p:cNvPr>
          <p:cNvSpPr>
            <a:spLocks noGrp="1"/>
          </p:cNvSpPr>
          <p:nvPr>
            <p:ph type="pic" sz="quarter" idx="13"/>
          </p:nvPr>
        </p:nvSpPr>
        <p:spPr>
          <a:xfrm>
            <a:off x="0" y="0"/>
            <a:ext cx="12192000" cy="3249613"/>
          </a:xfrm>
          <a:solidFill>
            <a:srgbClr val="585E57"/>
          </a:solidFill>
        </p:spPr>
        <p:txBody>
          <a:bodyPr/>
          <a:lstStyle/>
          <a:p>
            <a:endParaRPr lang="de-DE"/>
          </a:p>
        </p:txBody>
      </p:sp>
      <p:sp>
        <p:nvSpPr>
          <p:cNvPr id="2" name="Titel 1">
            <a:extLst>
              <a:ext uri="{FF2B5EF4-FFF2-40B4-BE49-F238E27FC236}">
                <a16:creationId xmlns:a16="http://schemas.microsoft.com/office/drawing/2014/main" id="{72B213CE-3C60-170A-C8E7-494F60387F1B}"/>
              </a:ext>
            </a:extLst>
          </p:cNvPr>
          <p:cNvSpPr>
            <a:spLocks noGrp="1"/>
          </p:cNvSpPr>
          <p:nvPr>
            <p:ph type="title"/>
          </p:nvPr>
        </p:nvSpPr>
        <p:spPr>
          <a:xfrm>
            <a:off x="1259840" y="3554413"/>
            <a:ext cx="10087610" cy="1411288"/>
          </a:xfrm>
        </p:spPr>
        <p:txBody>
          <a:bodyPr anchor="b">
            <a:normAutofit/>
          </a:bodyPr>
          <a:lstStyle>
            <a:lvl1pPr>
              <a:defRPr sz="4800"/>
            </a:lvl1pPr>
          </a:lstStyle>
          <a:p>
            <a:r>
              <a:rPr lang="de-DE" dirty="0"/>
              <a:t>Mastertitelformat bearbeiten</a:t>
            </a:r>
          </a:p>
        </p:txBody>
      </p:sp>
    </p:spTree>
    <p:extLst>
      <p:ext uri="{BB962C8B-B14F-4D97-AF65-F5344CB8AC3E}">
        <p14:creationId xmlns:p14="http://schemas.microsoft.com/office/powerpoint/2010/main" val="327031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871B97-EC91-0D48-2DE3-CA5AEBCA340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4C27975-031D-2B7C-A378-919F06FAFDFA}"/>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AF4D7DE9-C140-F218-3A76-DFEEB8D9F964}"/>
              </a:ext>
            </a:extLst>
          </p:cNvPr>
          <p:cNvSpPr>
            <a:spLocks noGrp="1"/>
          </p:cNvSpPr>
          <p:nvPr>
            <p:ph type="dt" sz="half" idx="10"/>
          </p:nvPr>
        </p:nvSpPr>
        <p:spPr/>
        <p:txBody>
          <a:bodyPr/>
          <a:lstStyle/>
          <a:p>
            <a:fld id="{A8DCD8A0-BB5D-574C-A9D7-41F05E3E4841}" type="datetime1">
              <a:rPr lang="de-DE" smtClean="0"/>
              <a:t>05.06.2024</a:t>
            </a:fld>
            <a:endParaRPr lang="de-DE"/>
          </a:p>
        </p:txBody>
      </p:sp>
      <p:sp>
        <p:nvSpPr>
          <p:cNvPr id="5" name="Fußzeilenplatzhalter 4">
            <a:extLst>
              <a:ext uri="{FF2B5EF4-FFF2-40B4-BE49-F238E27FC236}">
                <a16:creationId xmlns:a16="http://schemas.microsoft.com/office/drawing/2014/main" id="{9F58FF16-3D19-E745-C5A4-7944AF9FBB38}"/>
              </a:ext>
            </a:extLst>
          </p:cNvPr>
          <p:cNvSpPr>
            <a:spLocks noGrp="1"/>
          </p:cNvSpPr>
          <p:nvPr>
            <p:ph type="ftr" sz="quarter" idx="11"/>
          </p:nvPr>
        </p:nvSpPr>
        <p:spPr/>
        <p:txBody>
          <a:bodyPr/>
          <a:lstStyle/>
          <a:p>
            <a:r>
              <a:rPr lang="de-DE"/>
              <a:t>https://medizinrecht-heynemann.de</a:t>
            </a:r>
          </a:p>
        </p:txBody>
      </p:sp>
      <p:sp>
        <p:nvSpPr>
          <p:cNvPr id="6" name="Foliennummernplatzhalter 5">
            <a:extLst>
              <a:ext uri="{FF2B5EF4-FFF2-40B4-BE49-F238E27FC236}">
                <a16:creationId xmlns:a16="http://schemas.microsoft.com/office/drawing/2014/main" id="{E5FADB7B-6071-8176-4242-1455263C0F1F}"/>
              </a:ext>
            </a:extLst>
          </p:cNvPr>
          <p:cNvSpPr>
            <a:spLocks noGrp="1"/>
          </p:cNvSpPr>
          <p:nvPr>
            <p:ph type="sldNum" sz="quarter" idx="12"/>
          </p:nvPr>
        </p:nvSpPr>
        <p:spPr/>
        <p:txBody>
          <a:bodyPr/>
          <a:lstStyle/>
          <a:p>
            <a:fld id="{C45FBEE2-050D-3C4B-A393-2809FB5B6F0D}" type="slidenum">
              <a:rPr lang="de-DE" smtClean="0"/>
              <a:t>‹Nr.›</a:t>
            </a:fld>
            <a:endParaRPr lang="de-DE"/>
          </a:p>
        </p:txBody>
      </p:sp>
    </p:spTree>
    <p:extLst>
      <p:ext uri="{BB962C8B-B14F-4D97-AF65-F5344CB8AC3E}">
        <p14:creationId xmlns:p14="http://schemas.microsoft.com/office/powerpoint/2010/main" val="203081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319A465-9B08-187D-E57B-E3C77ECCEFE4}"/>
              </a:ext>
            </a:extLst>
          </p:cNvPr>
          <p:cNvSpPr/>
          <p:nvPr userDrawn="1"/>
        </p:nvSpPr>
        <p:spPr>
          <a:xfrm>
            <a:off x="0" y="0"/>
            <a:ext cx="12192000" cy="6176963"/>
          </a:xfrm>
          <a:prstGeom prst="rect">
            <a:avLst/>
          </a:prstGeom>
          <a:solidFill>
            <a:srgbClr val="F6F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1AF088CA-FA38-0D38-8233-A79621B09B43}"/>
              </a:ext>
            </a:extLst>
          </p:cNvPr>
          <p:cNvSpPr>
            <a:spLocks noGrp="1"/>
          </p:cNvSpPr>
          <p:nvPr>
            <p:ph type="title"/>
          </p:nvPr>
        </p:nvSpPr>
        <p:spPr>
          <a:xfrm>
            <a:off x="838200" y="416563"/>
            <a:ext cx="10515600" cy="1060765"/>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98D28415-48F0-EC70-9CE3-7B6E47487F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CD06467B-9C61-69E5-78D0-EFC4E55C63F8}"/>
              </a:ext>
            </a:extLst>
          </p:cNvPr>
          <p:cNvSpPr>
            <a:spLocks noGrp="1"/>
          </p:cNvSpPr>
          <p:nvPr>
            <p:ph type="dt" sz="half" idx="2"/>
          </p:nvPr>
        </p:nvSpPr>
        <p:spPr>
          <a:xfrm>
            <a:off x="8940800" y="6356350"/>
            <a:ext cx="2280920" cy="365125"/>
          </a:xfrm>
          <a:prstGeom prst="rect">
            <a:avLst/>
          </a:prstGeom>
        </p:spPr>
        <p:txBody>
          <a:bodyPr vert="horz" lIns="91440" tIns="45720" rIns="91440" bIns="45720" rtlCol="0" anchor="ctr"/>
          <a:lstStyle>
            <a:lvl1pPr algn="r">
              <a:defRPr sz="1100">
                <a:solidFill>
                  <a:schemeClr val="tx1">
                    <a:tint val="82000"/>
                  </a:schemeClr>
                </a:solidFill>
                <a:latin typeface="Arial" panose="020B0604020202020204" pitchFamily="34" charset="0"/>
                <a:cs typeface="Arial" panose="020B0604020202020204" pitchFamily="34" charset="0"/>
              </a:defRPr>
            </a:lvl1pPr>
          </a:lstStyle>
          <a:p>
            <a:fld id="{166BA710-3524-B147-BACC-10074E8DCDF5}" type="datetime1">
              <a:rPr lang="de-DE" smtClean="0"/>
              <a:t>05.06.2024</a:t>
            </a:fld>
            <a:endParaRPr lang="de-DE" dirty="0"/>
          </a:p>
        </p:txBody>
      </p:sp>
      <p:sp>
        <p:nvSpPr>
          <p:cNvPr id="5" name="Fußzeilenplatzhalter 4">
            <a:extLst>
              <a:ext uri="{FF2B5EF4-FFF2-40B4-BE49-F238E27FC236}">
                <a16:creationId xmlns:a16="http://schemas.microsoft.com/office/drawing/2014/main" id="{0B8925DD-BBB5-03ED-3B3C-81DF6503ECDB}"/>
              </a:ext>
            </a:extLst>
          </p:cNvPr>
          <p:cNvSpPr>
            <a:spLocks noGrp="1"/>
          </p:cNvSpPr>
          <p:nvPr>
            <p:ph type="ftr" sz="quarter" idx="3"/>
          </p:nvPr>
        </p:nvSpPr>
        <p:spPr>
          <a:xfrm>
            <a:off x="3583940" y="6356350"/>
            <a:ext cx="5024120" cy="365125"/>
          </a:xfrm>
          <a:prstGeom prst="rect">
            <a:avLst/>
          </a:prstGeom>
        </p:spPr>
        <p:txBody>
          <a:bodyPr vert="horz" lIns="91440" tIns="45720" rIns="91440" bIns="45720" rtlCol="0" anchor="ctr"/>
          <a:lstStyle>
            <a:lvl1pPr algn="ctr">
              <a:defRPr sz="1100">
                <a:solidFill>
                  <a:schemeClr val="tx1">
                    <a:tint val="82000"/>
                  </a:schemeClr>
                </a:solidFill>
                <a:latin typeface="Arial" panose="020B0604020202020204" pitchFamily="34" charset="0"/>
                <a:cs typeface="Arial" panose="020B0604020202020204" pitchFamily="34" charset="0"/>
              </a:defRPr>
            </a:lvl1pPr>
          </a:lstStyle>
          <a:p>
            <a:r>
              <a:rPr lang="de-DE"/>
              <a:t>https://medizinrecht-heynemann.de</a:t>
            </a:r>
            <a:endParaRPr lang="de-DE" dirty="0"/>
          </a:p>
        </p:txBody>
      </p:sp>
      <p:sp>
        <p:nvSpPr>
          <p:cNvPr id="6" name="Foliennummernplatzhalter 5">
            <a:extLst>
              <a:ext uri="{FF2B5EF4-FFF2-40B4-BE49-F238E27FC236}">
                <a16:creationId xmlns:a16="http://schemas.microsoft.com/office/drawing/2014/main" id="{A8E44C81-3F7F-9907-DB6E-6A817E2ED802}"/>
              </a:ext>
            </a:extLst>
          </p:cNvPr>
          <p:cNvSpPr>
            <a:spLocks noGrp="1"/>
          </p:cNvSpPr>
          <p:nvPr>
            <p:ph type="sldNum" sz="quarter" idx="4"/>
          </p:nvPr>
        </p:nvSpPr>
        <p:spPr>
          <a:xfrm>
            <a:off x="11353800" y="6356350"/>
            <a:ext cx="619760" cy="365125"/>
          </a:xfrm>
          <a:prstGeom prst="rect">
            <a:avLst/>
          </a:prstGeom>
        </p:spPr>
        <p:txBody>
          <a:bodyPr vert="horz" lIns="91440" tIns="45720" rIns="91440" bIns="45720" rtlCol="0" anchor="ctr"/>
          <a:lstStyle>
            <a:lvl1pPr algn="r">
              <a:defRPr sz="1100">
                <a:solidFill>
                  <a:srgbClr val="D43417"/>
                </a:solidFill>
                <a:latin typeface="Arial" panose="020B0604020202020204" pitchFamily="34" charset="0"/>
                <a:cs typeface="Arial" panose="020B0604020202020204" pitchFamily="34" charset="0"/>
              </a:defRPr>
            </a:lvl1pPr>
          </a:lstStyle>
          <a:p>
            <a:fld id="{C45FBEE2-050D-3C4B-A393-2809FB5B6F0D}" type="slidenum">
              <a:rPr lang="de-DE" smtClean="0"/>
              <a:pPr/>
              <a:t>‹Nr.›</a:t>
            </a:fld>
            <a:endParaRPr lang="de-DE" dirty="0"/>
          </a:p>
        </p:txBody>
      </p:sp>
      <p:pic>
        <p:nvPicPr>
          <p:cNvPr id="10" name="Grafik 9">
            <a:extLst>
              <a:ext uri="{FF2B5EF4-FFF2-40B4-BE49-F238E27FC236}">
                <a16:creationId xmlns:a16="http://schemas.microsoft.com/office/drawing/2014/main" id="{1496F21E-5D4D-91D0-2318-A157C86A9507}"/>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320040" y="6264275"/>
            <a:ext cx="518160" cy="518160"/>
          </a:xfrm>
          <a:prstGeom prst="rect">
            <a:avLst/>
          </a:prstGeom>
        </p:spPr>
      </p:pic>
      <p:pic>
        <p:nvPicPr>
          <p:cNvPr id="12" name="Grafik 11">
            <a:extLst>
              <a:ext uri="{FF2B5EF4-FFF2-40B4-BE49-F238E27FC236}">
                <a16:creationId xmlns:a16="http://schemas.microsoft.com/office/drawing/2014/main" id="{D5CF42B3-DCA2-7860-D468-34EEA1EFCC6C}"/>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1005840" y="6445746"/>
            <a:ext cx="2292460" cy="155219"/>
          </a:xfrm>
          <a:prstGeom prst="rect">
            <a:avLst/>
          </a:prstGeom>
        </p:spPr>
      </p:pic>
      <p:cxnSp>
        <p:nvCxnSpPr>
          <p:cNvPr id="16" name="Gerade Verbindung 15">
            <a:extLst>
              <a:ext uri="{FF2B5EF4-FFF2-40B4-BE49-F238E27FC236}">
                <a16:creationId xmlns:a16="http://schemas.microsoft.com/office/drawing/2014/main" id="{38C90510-3959-07D1-4BD1-6736B36BF30A}"/>
              </a:ext>
            </a:extLst>
          </p:cNvPr>
          <p:cNvCxnSpPr/>
          <p:nvPr userDrawn="1"/>
        </p:nvCxnSpPr>
        <p:spPr>
          <a:xfrm>
            <a:off x="0" y="6176963"/>
            <a:ext cx="12192000" cy="0"/>
          </a:xfrm>
          <a:prstGeom prst="line">
            <a:avLst/>
          </a:prstGeom>
          <a:ln w="6350">
            <a:solidFill>
              <a:srgbClr val="585E5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054115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1" r:id="rId4"/>
    <p:sldLayoutId id="2147483665" r:id="rId5"/>
    <p:sldLayoutId id="2147483662" r:id="rId6"/>
    <p:sldLayoutId id="2147483666" r:id="rId7"/>
    <p:sldLayoutId id="2147483663" r:id="rId8"/>
    <p:sldLayoutId id="2147483650" r:id="rId9"/>
    <p:sldLayoutId id="2147483652" r:id="rId10"/>
    <p:sldLayoutId id="2147483653" r:id="rId11"/>
    <p:sldLayoutId id="2147483654" r:id="rId12"/>
    <p:sldLayoutId id="2147483655" r:id="rId13"/>
    <p:sldLayoutId id="2147483656" r:id="rId14"/>
    <p:sldLayoutId id="2147483657" r:id="rId15"/>
    <p:sldLayoutId id="2147483664" r:id="rId16"/>
    <p:sldLayoutId id="2147483658" r:id="rId17"/>
  </p:sldLayoutIdLst>
  <p:hf hdr="0" dt="0"/>
  <p:txStyles>
    <p:titleStyle>
      <a:lvl1pPr algn="l" defTabSz="914400" rtl="0" eaLnBrk="1" latinLnBrk="0" hangingPunct="1">
        <a:lnSpc>
          <a:spcPct val="90000"/>
        </a:lnSpc>
        <a:spcBef>
          <a:spcPct val="0"/>
        </a:spcBef>
        <a:buNone/>
        <a:defRPr sz="3600" kern="1200">
          <a:solidFill>
            <a:srgbClr val="D43417"/>
          </a:solidFill>
          <a:latin typeface="Baskerville" panose="02020502070401020303" pitchFamily="18" charset="0"/>
          <a:ea typeface="Baskerville" panose="02020502070401020303" pitchFamily="18" charset="0"/>
          <a:cs typeface="Arial" panose="020B0604020202020204" pitchFamily="34" charset="0"/>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rgbClr val="585E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rgbClr val="585E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rgbClr val="585E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rgbClr val="585E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rgbClr val="585E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denkanloenne.de/wp-content/uploads/taschenkarte_veto_final.pdf"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6284D-9B87-5CA3-E0D6-9B62B632241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3A26696-B20F-63A3-3F31-4E0DF2672DD4}"/>
              </a:ext>
            </a:extLst>
          </p:cNvPr>
          <p:cNvSpPr>
            <a:spLocks noGrp="1"/>
          </p:cNvSpPr>
          <p:nvPr>
            <p:ph type="ctrTitle"/>
          </p:nvPr>
        </p:nvSpPr>
        <p:spPr/>
        <p:txBody>
          <a:bodyPr>
            <a:normAutofit/>
          </a:bodyPr>
          <a:lstStyle/>
          <a:p>
            <a:pPr algn="ctr">
              <a:lnSpc>
                <a:spcPct val="120000"/>
              </a:lnSpc>
            </a:pPr>
            <a:r>
              <a:rPr lang="de-DE" sz="2400" b="1" dirty="0">
                <a:solidFill>
                  <a:schemeClr val="tx1"/>
                </a:solidFill>
                <a:latin typeface="Arial "/>
              </a:rPr>
              <a:t>Haftung im ärztlichen und nicht- ärztlichen Rettungsdienst. Tatsächliche und rechtliche Hürden. Der Fall Lönne aus Schleswig-Holstein.  </a:t>
            </a:r>
          </a:p>
        </p:txBody>
      </p:sp>
      <p:sp>
        <p:nvSpPr>
          <p:cNvPr id="3" name="Untertitel 2">
            <a:extLst>
              <a:ext uri="{FF2B5EF4-FFF2-40B4-BE49-F238E27FC236}">
                <a16:creationId xmlns:a16="http://schemas.microsoft.com/office/drawing/2014/main" id="{F9EEE4E0-18ED-7E52-A057-D889D1762713}"/>
              </a:ext>
            </a:extLst>
          </p:cNvPr>
          <p:cNvSpPr>
            <a:spLocks noGrp="1"/>
          </p:cNvSpPr>
          <p:nvPr>
            <p:ph type="subTitle" idx="1"/>
          </p:nvPr>
        </p:nvSpPr>
        <p:spPr/>
        <p:txBody>
          <a:bodyPr>
            <a:normAutofit/>
          </a:bodyPr>
          <a:lstStyle/>
          <a:p>
            <a:pPr>
              <a:lnSpc>
                <a:spcPct val="120000"/>
              </a:lnSpc>
            </a:pPr>
            <a:r>
              <a:rPr lang="de-DE" dirty="0" err="1">
                <a:solidFill>
                  <a:schemeClr val="tx1"/>
                </a:solidFill>
              </a:rPr>
              <a:t>MEDeinander</a:t>
            </a:r>
            <a:r>
              <a:rPr lang="de-DE" dirty="0">
                <a:solidFill>
                  <a:schemeClr val="tx1"/>
                </a:solidFill>
              </a:rPr>
              <a:t> – 05.06.2024</a:t>
            </a:r>
          </a:p>
          <a:p>
            <a:pPr>
              <a:lnSpc>
                <a:spcPct val="120000"/>
              </a:lnSpc>
            </a:pPr>
            <a:r>
              <a:rPr lang="de-DE" dirty="0">
                <a:solidFill>
                  <a:schemeClr val="tx1"/>
                </a:solidFill>
              </a:rPr>
              <a:t>Rechtsanwalt Jörg Heynemann </a:t>
            </a:r>
          </a:p>
        </p:txBody>
      </p:sp>
      <p:sp>
        <p:nvSpPr>
          <p:cNvPr id="4" name="Fußzeilenplatzhalter 3">
            <a:extLst>
              <a:ext uri="{FF2B5EF4-FFF2-40B4-BE49-F238E27FC236}">
                <a16:creationId xmlns:a16="http://schemas.microsoft.com/office/drawing/2014/main" id="{84141AD5-55C1-CA04-72F5-EFCCE4BEEAD9}"/>
              </a:ext>
            </a:extLst>
          </p:cNvPr>
          <p:cNvSpPr>
            <a:spLocks noGrp="1"/>
          </p:cNvSpPr>
          <p:nvPr>
            <p:ph type="ftr" sz="quarter" idx="11"/>
          </p:nvPr>
        </p:nvSpPr>
        <p:spPr/>
        <p:txBody>
          <a:bodyPr/>
          <a:lstStyle/>
          <a:p>
            <a:r>
              <a:rPr lang="de-DE"/>
              <a:t>https://medizinrecht-heynemann.de</a:t>
            </a:r>
          </a:p>
        </p:txBody>
      </p:sp>
      <p:sp>
        <p:nvSpPr>
          <p:cNvPr id="5" name="Foliennummernplatzhalter 4">
            <a:extLst>
              <a:ext uri="{FF2B5EF4-FFF2-40B4-BE49-F238E27FC236}">
                <a16:creationId xmlns:a16="http://schemas.microsoft.com/office/drawing/2014/main" id="{B0BFD7BF-71C4-5095-F145-34D47AF69856}"/>
              </a:ext>
            </a:extLst>
          </p:cNvPr>
          <p:cNvSpPr>
            <a:spLocks noGrp="1"/>
          </p:cNvSpPr>
          <p:nvPr>
            <p:ph type="sldNum" sz="quarter" idx="12"/>
          </p:nvPr>
        </p:nvSpPr>
        <p:spPr/>
        <p:txBody>
          <a:bodyPr/>
          <a:lstStyle/>
          <a:p>
            <a:fld id="{C45FBEE2-050D-3C4B-A393-2809FB5B6F0D}" type="slidenum">
              <a:rPr lang="de-DE" smtClean="0"/>
              <a:t>1</a:t>
            </a:fld>
            <a:endParaRPr lang="de-DE"/>
          </a:p>
        </p:txBody>
      </p:sp>
      <p:pic>
        <p:nvPicPr>
          <p:cNvPr id="13" name="Bildplatzhalter 12" descr="Ein Bild, das Fahrzeug, Landfahrzeug, Transport, Notdienst enthält.&#10;&#10;Automatisch generierte Beschreibung">
            <a:extLst>
              <a:ext uri="{FF2B5EF4-FFF2-40B4-BE49-F238E27FC236}">
                <a16:creationId xmlns:a16="http://schemas.microsoft.com/office/drawing/2014/main" id="{32C71FAF-33EF-FAEC-AB0D-D6458A1ED24A}"/>
              </a:ext>
            </a:extLst>
          </p:cNvPr>
          <p:cNvPicPr>
            <a:picLocks noGrp="1" noChangeAspect="1"/>
          </p:cNvPicPr>
          <p:nvPr>
            <p:ph type="pic" sz="quarter" idx="13"/>
          </p:nvPr>
        </p:nvPicPr>
        <p:blipFill>
          <a:blip r:embed="rId2"/>
          <a:srcRect l="27179" r="27179"/>
          <a:stretch>
            <a:fillRect/>
          </a:stretch>
        </p:blipFill>
        <p:spPr>
          <a:xfrm>
            <a:off x="0" y="0"/>
            <a:ext cx="4251489" cy="5872899"/>
          </a:xfrm>
        </p:spPr>
      </p:pic>
    </p:spTree>
    <p:extLst>
      <p:ext uri="{BB962C8B-B14F-4D97-AF65-F5344CB8AC3E}">
        <p14:creationId xmlns:p14="http://schemas.microsoft.com/office/powerpoint/2010/main" val="319563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7E954-4AA0-4836-DEB9-1A511501A3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EED844-9245-DE48-0C6C-98110E0869DD}"/>
              </a:ext>
            </a:extLst>
          </p:cNvPr>
          <p:cNvSpPr>
            <a:spLocks noGrp="1"/>
          </p:cNvSpPr>
          <p:nvPr>
            <p:ph type="title"/>
          </p:nvPr>
        </p:nvSpPr>
        <p:spPr>
          <a:xfrm>
            <a:off x="2936240" y="1076962"/>
            <a:ext cx="8411210" cy="4921502"/>
          </a:xfrm>
        </p:spPr>
        <p:txBody>
          <a:bodyPr>
            <a:noAutofit/>
          </a:bodyPr>
          <a:lstStyle/>
          <a:p>
            <a:pPr algn="l"/>
            <a:r>
              <a:rPr lang="de-DE" sz="1600" b="1" i="0" dirty="0">
                <a:solidFill>
                  <a:srgbClr val="011715"/>
                </a:solidFill>
                <a:effectLst/>
                <a:highlight>
                  <a:srgbClr val="FFFFFF"/>
                </a:highlight>
                <a:latin typeface="Arial "/>
              </a:rPr>
              <a:t>23:25–23:55 Uhr</a:t>
            </a:r>
            <a:br>
              <a:rPr lang="de-DE" sz="1600" b="1" i="0" dirty="0">
                <a:solidFill>
                  <a:srgbClr val="011715"/>
                </a:solidFill>
                <a:effectLst/>
                <a:highlight>
                  <a:srgbClr val="FFFFFF"/>
                </a:highlight>
                <a:latin typeface="Arial "/>
              </a:rPr>
            </a:br>
            <a:r>
              <a:rPr lang="de-DE" sz="1600" b="0" i="0" dirty="0">
                <a:solidFill>
                  <a:srgbClr val="011715"/>
                </a:solidFill>
                <a:effectLst/>
                <a:highlight>
                  <a:srgbClr val="FFFFFF"/>
                </a:highlight>
                <a:latin typeface="Arial "/>
              </a:rPr>
              <a:t>Transport Richtung UKSH</a:t>
            </a:r>
            <a:br>
              <a:rPr lang="de-DE" sz="1600" b="0" i="0" dirty="0">
                <a:solidFill>
                  <a:srgbClr val="011715"/>
                </a:solidFill>
                <a:effectLst/>
                <a:highlight>
                  <a:srgbClr val="FFFFFF"/>
                </a:highlight>
                <a:latin typeface="Arial "/>
              </a:rPr>
            </a:br>
            <a:r>
              <a:rPr lang="de-DE" sz="1600" b="0" i="0" dirty="0">
                <a:solidFill>
                  <a:srgbClr val="011715"/>
                </a:solidFill>
                <a:effectLst/>
                <a:highlight>
                  <a:srgbClr val="FFFFFF"/>
                </a:highlight>
                <a:latin typeface="Arial "/>
              </a:rPr>
              <a:t>Lönne wird mit RTW und Notarzt nach Lübeck verlegt, die CO2-Ableitung zeigt für diese Zeit keine Werte. Welche Reanimationsmaßnahmen während des Transports durchgeführt werden, bleibt unklar</a:t>
            </a:r>
            <a:r>
              <a:rPr lang="de-DE" sz="1600" b="0" i="0" dirty="0">
                <a:solidFill>
                  <a:srgbClr val="011715"/>
                </a:solidFill>
                <a:effectLst/>
                <a:highlight>
                  <a:srgbClr val="FFFFFF"/>
                </a:highlight>
                <a:latin typeface="IBM Plex"/>
              </a:rPr>
              <a:t>. </a:t>
            </a:r>
            <a:br>
              <a:rPr lang="de-DE" sz="1600" b="0" i="0" dirty="0">
                <a:solidFill>
                  <a:srgbClr val="011715"/>
                </a:solidFill>
                <a:effectLst/>
                <a:highlight>
                  <a:srgbClr val="FFFFFF"/>
                </a:highlight>
                <a:latin typeface="IBM Plex"/>
              </a:rPr>
            </a:br>
            <a:br>
              <a:rPr lang="de-DE" sz="1600" b="0" i="0" dirty="0">
                <a:solidFill>
                  <a:srgbClr val="011715"/>
                </a:solidFill>
                <a:effectLst/>
                <a:highlight>
                  <a:srgbClr val="FFFFFF"/>
                </a:highlight>
                <a:latin typeface="IBM Plex"/>
              </a:rPr>
            </a:br>
            <a:r>
              <a:rPr lang="de-DE" sz="1600" b="1" i="0" dirty="0">
                <a:solidFill>
                  <a:srgbClr val="011715"/>
                </a:solidFill>
                <a:effectLst/>
                <a:highlight>
                  <a:srgbClr val="FFFFFF"/>
                </a:highlight>
                <a:latin typeface="Arial "/>
              </a:rPr>
              <a:t>23:55 Uhr</a:t>
            </a:r>
            <a:br>
              <a:rPr lang="de-DE" sz="1600" b="1" i="0" dirty="0">
                <a:solidFill>
                  <a:srgbClr val="011715"/>
                </a:solidFill>
                <a:effectLst/>
                <a:highlight>
                  <a:srgbClr val="FFFFFF"/>
                </a:highlight>
                <a:latin typeface="Arial "/>
              </a:rPr>
            </a:br>
            <a:r>
              <a:rPr lang="de-DE" sz="1600" b="0" i="0" dirty="0">
                <a:solidFill>
                  <a:srgbClr val="011715"/>
                </a:solidFill>
                <a:effectLst/>
                <a:highlight>
                  <a:srgbClr val="FFFFFF"/>
                </a:highlight>
                <a:latin typeface="Arial "/>
              </a:rPr>
              <a:t>Der Kinder-Notarzt</a:t>
            </a:r>
            <a:br>
              <a:rPr lang="de-DE" sz="1600" b="0" i="0" dirty="0">
                <a:solidFill>
                  <a:srgbClr val="011715"/>
                </a:solidFill>
                <a:effectLst/>
                <a:highlight>
                  <a:srgbClr val="FFFFFF"/>
                </a:highlight>
                <a:latin typeface="Arial "/>
              </a:rPr>
            </a:br>
            <a:r>
              <a:rPr lang="de-DE" sz="1600" b="0" i="0" dirty="0">
                <a:solidFill>
                  <a:srgbClr val="011715"/>
                </a:solidFill>
                <a:effectLst/>
                <a:highlight>
                  <a:srgbClr val="FFFFFF"/>
                </a:highlight>
                <a:latin typeface="Arial "/>
              </a:rPr>
              <a:t>Die Polizei bringt einen Facharzt der Universitätskinderklinik zu einem Treffpunkt mit dem RTW. Dem Pädiater fallen sofort die fehlenden CO2-Werte beim Monitoring auf, er findet den Tubus im Rachenraum vor. Er intubiert neu – ab jetzt stabile CO2-Ableitung. Doch der Kinderarzt findet de facto ein verstorbenes Kind vor: 33° Körpertemperatur, Verfärbungen am Oberkörper, starre Pupillen.</a:t>
            </a:r>
            <a:br>
              <a:rPr lang="de-DE" sz="1600" b="0" i="0" dirty="0">
                <a:solidFill>
                  <a:srgbClr val="011715"/>
                </a:solidFill>
                <a:effectLst/>
                <a:highlight>
                  <a:srgbClr val="FFFFFF"/>
                </a:highlight>
                <a:latin typeface="Arial "/>
              </a:rPr>
            </a:br>
            <a:br>
              <a:rPr lang="de-DE" sz="1600" b="0" i="0" dirty="0">
                <a:solidFill>
                  <a:srgbClr val="011715"/>
                </a:solidFill>
                <a:effectLst/>
                <a:highlight>
                  <a:srgbClr val="FFFFFF"/>
                </a:highlight>
                <a:latin typeface="Arial "/>
              </a:rPr>
            </a:br>
            <a:r>
              <a:rPr lang="de-DE" sz="1600" b="1" i="0" dirty="0">
                <a:solidFill>
                  <a:srgbClr val="011715"/>
                </a:solidFill>
                <a:effectLst/>
                <a:highlight>
                  <a:srgbClr val="FFFFFF"/>
                </a:highlight>
                <a:latin typeface="Arial "/>
              </a:rPr>
              <a:t>0:21 Uhr</a:t>
            </a:r>
            <a:br>
              <a:rPr lang="de-DE" sz="1600" b="1" i="0" dirty="0">
                <a:solidFill>
                  <a:srgbClr val="011715"/>
                </a:solidFill>
                <a:effectLst/>
                <a:highlight>
                  <a:srgbClr val="FFFFFF"/>
                </a:highlight>
                <a:latin typeface="Arial "/>
              </a:rPr>
            </a:br>
            <a:r>
              <a:rPr lang="de-DE" sz="1600" b="0" i="0" dirty="0">
                <a:solidFill>
                  <a:srgbClr val="011715"/>
                </a:solidFill>
                <a:effectLst/>
                <a:highlight>
                  <a:srgbClr val="FFFFFF"/>
                </a:highlight>
                <a:latin typeface="Arial "/>
              </a:rPr>
              <a:t>Saures Blut</a:t>
            </a:r>
            <a:br>
              <a:rPr lang="de-DE" sz="1600" b="0" i="0" dirty="0">
                <a:solidFill>
                  <a:srgbClr val="011715"/>
                </a:solidFill>
                <a:effectLst/>
                <a:highlight>
                  <a:srgbClr val="FFFFFF"/>
                </a:highlight>
                <a:latin typeface="Arial "/>
              </a:rPr>
            </a:br>
            <a:r>
              <a:rPr lang="de-DE" sz="1600" b="0" i="0" dirty="0">
                <a:solidFill>
                  <a:srgbClr val="011715"/>
                </a:solidFill>
                <a:effectLst/>
                <a:highlight>
                  <a:srgbClr val="FFFFFF"/>
                </a:highlight>
                <a:latin typeface="Arial "/>
              </a:rPr>
              <a:t>Beim Eintreffen in der UKSH zeigt die Blutgasanalyse einen </a:t>
            </a:r>
            <a:r>
              <a:rPr lang="de-DE" sz="1600" b="0" i="0" dirty="0" err="1">
                <a:solidFill>
                  <a:srgbClr val="011715"/>
                </a:solidFill>
                <a:effectLst/>
                <a:highlight>
                  <a:srgbClr val="FFFFFF"/>
                </a:highlight>
                <a:latin typeface="Arial "/>
              </a:rPr>
              <a:t>ph-Wert</a:t>
            </a:r>
            <a:r>
              <a:rPr lang="de-DE" sz="1600" b="0" i="0" dirty="0">
                <a:solidFill>
                  <a:srgbClr val="011715"/>
                </a:solidFill>
                <a:effectLst/>
                <a:highlight>
                  <a:srgbClr val="FFFFFF"/>
                </a:highlight>
                <a:latin typeface="Arial "/>
              </a:rPr>
              <a:t> von 6,0.</a:t>
            </a:r>
            <a:br>
              <a:rPr lang="de-DE" sz="1600" b="0" i="0" dirty="0">
                <a:solidFill>
                  <a:srgbClr val="011715"/>
                </a:solidFill>
                <a:effectLst/>
                <a:highlight>
                  <a:srgbClr val="FFFFFF"/>
                </a:highlight>
                <a:latin typeface="Arial "/>
              </a:rPr>
            </a:br>
            <a:br>
              <a:rPr lang="de-DE" sz="1600" b="0" i="0" dirty="0">
                <a:solidFill>
                  <a:srgbClr val="011715"/>
                </a:solidFill>
                <a:effectLst/>
                <a:highlight>
                  <a:srgbClr val="FFFFFF"/>
                </a:highlight>
                <a:latin typeface="Arial "/>
              </a:rPr>
            </a:br>
            <a:r>
              <a:rPr lang="de-DE" sz="1600" b="1" i="0" dirty="0">
                <a:solidFill>
                  <a:srgbClr val="011715"/>
                </a:solidFill>
                <a:effectLst/>
                <a:highlight>
                  <a:srgbClr val="FFFFFF"/>
                </a:highlight>
                <a:latin typeface="Arial "/>
              </a:rPr>
              <a:t>0:41 Uhr</a:t>
            </a:r>
            <a:br>
              <a:rPr lang="de-DE" sz="1600" b="1" i="0" dirty="0">
                <a:solidFill>
                  <a:srgbClr val="011715"/>
                </a:solidFill>
                <a:effectLst/>
                <a:highlight>
                  <a:srgbClr val="FFFFFF"/>
                </a:highlight>
                <a:latin typeface="Arial "/>
              </a:rPr>
            </a:br>
            <a:r>
              <a:rPr lang="de-DE" sz="1600" b="0" i="0" dirty="0">
                <a:solidFill>
                  <a:srgbClr val="011715"/>
                </a:solidFill>
                <a:effectLst/>
                <a:highlight>
                  <a:srgbClr val="FFFFFF"/>
                </a:highlight>
                <a:latin typeface="Arial "/>
              </a:rPr>
              <a:t>Tod</a:t>
            </a:r>
            <a:br>
              <a:rPr lang="de-DE" sz="1600" b="0" i="0" dirty="0">
                <a:solidFill>
                  <a:srgbClr val="011715"/>
                </a:solidFill>
                <a:effectLst/>
                <a:highlight>
                  <a:srgbClr val="FFFFFF"/>
                </a:highlight>
                <a:latin typeface="Arial "/>
              </a:rPr>
            </a:br>
            <a:r>
              <a:rPr lang="de-DE" sz="1600" b="0" i="0" dirty="0">
                <a:solidFill>
                  <a:srgbClr val="011715"/>
                </a:solidFill>
                <a:effectLst/>
                <a:highlight>
                  <a:srgbClr val="FFFFFF"/>
                </a:highlight>
                <a:latin typeface="Arial "/>
              </a:rPr>
              <a:t>Die Ärzte der Kinderklinik erklären Lönne </a:t>
            </a:r>
            <a:r>
              <a:rPr lang="de-DE" sz="1600" b="0" i="0" dirty="0" err="1">
                <a:solidFill>
                  <a:srgbClr val="011715"/>
                </a:solidFill>
                <a:effectLst/>
                <a:highlight>
                  <a:srgbClr val="FFFFFF"/>
                </a:highlight>
                <a:latin typeface="Arial "/>
              </a:rPr>
              <a:t>Ratzow</a:t>
            </a:r>
            <a:r>
              <a:rPr lang="de-DE" sz="1600" b="0" i="0" dirty="0">
                <a:solidFill>
                  <a:srgbClr val="011715"/>
                </a:solidFill>
                <a:effectLst/>
                <a:highlight>
                  <a:srgbClr val="FFFFFF"/>
                </a:highlight>
                <a:latin typeface="Arial "/>
              </a:rPr>
              <a:t> für tot.</a:t>
            </a:r>
            <a:br>
              <a:rPr lang="de-DE" sz="1600" b="0" i="0" dirty="0">
                <a:solidFill>
                  <a:srgbClr val="011715"/>
                </a:solidFill>
                <a:effectLst/>
                <a:highlight>
                  <a:srgbClr val="FFFFFF"/>
                </a:highlight>
                <a:latin typeface="Arial "/>
              </a:rPr>
            </a:br>
            <a:endParaRPr lang="de-DE" sz="1600" dirty="0">
              <a:latin typeface="Arial "/>
            </a:endParaRPr>
          </a:p>
        </p:txBody>
      </p:sp>
      <p:sp>
        <p:nvSpPr>
          <p:cNvPr id="5" name="Textplatzhalter 4">
            <a:extLst>
              <a:ext uri="{FF2B5EF4-FFF2-40B4-BE49-F238E27FC236}">
                <a16:creationId xmlns:a16="http://schemas.microsoft.com/office/drawing/2014/main" id="{8F2B29BE-6FFA-E27F-8DB2-E5458CEEEC70}"/>
              </a:ext>
            </a:extLst>
          </p:cNvPr>
          <p:cNvSpPr>
            <a:spLocks noGrp="1"/>
          </p:cNvSpPr>
          <p:nvPr>
            <p:ph type="body" sz="quarter" idx="13"/>
          </p:nvPr>
        </p:nvSpPr>
        <p:spPr/>
        <p:txBody>
          <a:bodyPr/>
          <a:lstStyle/>
          <a:p>
            <a:endParaRPr lang="de-DE" dirty="0"/>
          </a:p>
        </p:txBody>
      </p:sp>
      <p:sp>
        <p:nvSpPr>
          <p:cNvPr id="6" name="Fußzeilenplatzhalter 5">
            <a:extLst>
              <a:ext uri="{FF2B5EF4-FFF2-40B4-BE49-F238E27FC236}">
                <a16:creationId xmlns:a16="http://schemas.microsoft.com/office/drawing/2014/main" id="{ABBE91A5-CB30-72B0-1B77-4858D719FF9E}"/>
              </a:ext>
            </a:extLst>
          </p:cNvPr>
          <p:cNvSpPr>
            <a:spLocks noGrp="1"/>
          </p:cNvSpPr>
          <p:nvPr>
            <p:ph type="ftr" sz="quarter" idx="11"/>
          </p:nvPr>
        </p:nvSpPr>
        <p:spPr/>
        <p:txBody>
          <a:bodyPr/>
          <a:lstStyle/>
          <a:p>
            <a:r>
              <a:rPr lang="de-DE"/>
              <a:t>https://medizinrecht-heynemann.de</a:t>
            </a:r>
          </a:p>
        </p:txBody>
      </p:sp>
      <p:sp>
        <p:nvSpPr>
          <p:cNvPr id="7" name="Foliennummernplatzhalter 6">
            <a:extLst>
              <a:ext uri="{FF2B5EF4-FFF2-40B4-BE49-F238E27FC236}">
                <a16:creationId xmlns:a16="http://schemas.microsoft.com/office/drawing/2014/main" id="{07EA5D93-D008-E864-6267-10351CA64DB5}"/>
              </a:ext>
            </a:extLst>
          </p:cNvPr>
          <p:cNvSpPr>
            <a:spLocks noGrp="1"/>
          </p:cNvSpPr>
          <p:nvPr>
            <p:ph type="sldNum" sz="quarter" idx="12"/>
          </p:nvPr>
        </p:nvSpPr>
        <p:spPr/>
        <p:txBody>
          <a:bodyPr/>
          <a:lstStyle/>
          <a:p>
            <a:fld id="{C45FBEE2-050D-3C4B-A393-2809FB5B6F0D}" type="slidenum">
              <a:rPr lang="de-DE" smtClean="0"/>
              <a:t>10</a:t>
            </a:fld>
            <a:endParaRPr lang="de-DE"/>
          </a:p>
        </p:txBody>
      </p:sp>
    </p:spTree>
    <p:extLst>
      <p:ext uri="{BB962C8B-B14F-4D97-AF65-F5344CB8AC3E}">
        <p14:creationId xmlns:p14="http://schemas.microsoft.com/office/powerpoint/2010/main" val="3375776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7E954-4AA0-4836-DEB9-1A511501A3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EED844-9245-DE48-0C6C-98110E0869DD}"/>
              </a:ext>
            </a:extLst>
          </p:cNvPr>
          <p:cNvSpPr>
            <a:spLocks noGrp="1"/>
          </p:cNvSpPr>
          <p:nvPr>
            <p:ph type="title"/>
          </p:nvPr>
        </p:nvSpPr>
        <p:spPr>
          <a:xfrm>
            <a:off x="2286635" y="1076962"/>
            <a:ext cx="9060815" cy="4428488"/>
          </a:xfrm>
        </p:spPr>
        <p:txBody>
          <a:bodyPr>
            <a:noAutofit/>
          </a:bodyPr>
          <a:lstStyle/>
          <a:p>
            <a:pPr marL="285750" indent="-285750" algn="l">
              <a:buFont typeface="Arial" panose="020B0604020202020204" pitchFamily="34" charset="0"/>
              <a:buChar char="•"/>
            </a:pPr>
            <a:r>
              <a:rPr lang="de-DE" sz="1600" b="1" dirty="0">
                <a:solidFill>
                  <a:schemeClr val="tx1"/>
                </a:solidFill>
                <a:latin typeface="Arial "/>
              </a:rPr>
              <a:t>Tatsächliche Hürden: </a:t>
            </a:r>
            <a:br>
              <a:rPr lang="de-DE" sz="1600" dirty="0">
                <a:solidFill>
                  <a:schemeClr val="tx1"/>
                </a:solidFill>
                <a:latin typeface="Arial "/>
              </a:rPr>
            </a:br>
            <a:br>
              <a:rPr lang="de-DE" sz="1600" dirty="0">
                <a:solidFill>
                  <a:schemeClr val="tx1"/>
                </a:solidFill>
                <a:latin typeface="Arial "/>
              </a:rPr>
            </a:br>
            <a:r>
              <a:rPr lang="de-DE" sz="1600" dirty="0">
                <a:solidFill>
                  <a:schemeClr val="tx1"/>
                </a:solidFill>
                <a:latin typeface="Arial "/>
              </a:rPr>
              <a:t>Ohne die Initiative der Eltern und des Strafrechtsanwaltes Detlev Stoffels sowie des medizinischen Beraters Prof. Dr. Michael Schnabel, wären die Fehler niemals aufgedeckt worden: </a:t>
            </a:r>
            <a:br>
              <a:rPr lang="de-DE" sz="1600" dirty="0">
                <a:solidFill>
                  <a:schemeClr val="tx1"/>
                </a:solidFill>
                <a:latin typeface="Arial "/>
              </a:rPr>
            </a:br>
            <a:br>
              <a:rPr lang="de-DE" sz="1600" dirty="0">
                <a:solidFill>
                  <a:schemeClr val="tx1"/>
                </a:solidFill>
                <a:latin typeface="Arial "/>
              </a:rPr>
            </a:br>
            <a:r>
              <a:rPr lang="de-DE" sz="1600" dirty="0">
                <a:solidFill>
                  <a:schemeClr val="tx1"/>
                </a:solidFill>
                <a:latin typeface="Arial "/>
              </a:rPr>
              <a:t>- Die Staatsanwaltschaft musste zum Jagen getragen werden.</a:t>
            </a:r>
            <a:br>
              <a:rPr lang="de-DE" sz="1600" dirty="0">
                <a:solidFill>
                  <a:schemeClr val="tx1"/>
                </a:solidFill>
                <a:latin typeface="Arial "/>
              </a:rPr>
            </a:br>
            <a:br>
              <a:rPr lang="de-DE" sz="1600" dirty="0">
                <a:solidFill>
                  <a:schemeClr val="tx1"/>
                </a:solidFill>
                <a:latin typeface="Arial "/>
              </a:rPr>
            </a:br>
            <a:r>
              <a:rPr lang="de-DE" sz="1600" dirty="0">
                <a:solidFill>
                  <a:schemeClr val="tx1"/>
                </a:solidFill>
                <a:latin typeface="Arial "/>
              </a:rPr>
              <a:t>- Die Rechtsmedizin hat die genaue Bestimmung der Überdosierung von Lidocain vereitelt. </a:t>
            </a:r>
            <a:br>
              <a:rPr lang="de-DE" sz="1600" dirty="0">
                <a:solidFill>
                  <a:schemeClr val="tx1"/>
                </a:solidFill>
                <a:latin typeface="Arial "/>
              </a:rPr>
            </a:br>
            <a:br>
              <a:rPr lang="de-DE" sz="1600" dirty="0">
                <a:solidFill>
                  <a:schemeClr val="tx1"/>
                </a:solidFill>
                <a:latin typeface="Arial "/>
              </a:rPr>
            </a:br>
            <a:r>
              <a:rPr lang="de-DE" sz="1600" dirty="0">
                <a:solidFill>
                  <a:schemeClr val="tx1"/>
                </a:solidFill>
                <a:latin typeface="Arial "/>
              </a:rPr>
              <a:t>- Das Ermittlungsverfahren wäre mit Sicherheit eingestellt worden, wenn die Nebenklage </a:t>
            </a:r>
            <a:br>
              <a:rPr lang="de-DE" sz="1600" dirty="0">
                <a:solidFill>
                  <a:schemeClr val="tx1"/>
                </a:solidFill>
                <a:latin typeface="Arial "/>
              </a:rPr>
            </a:br>
            <a:r>
              <a:rPr lang="de-DE" sz="1600" dirty="0">
                <a:solidFill>
                  <a:schemeClr val="tx1"/>
                </a:solidFill>
                <a:latin typeface="Arial "/>
              </a:rPr>
              <a:t>  nicht so aktiv gewesen wäre. </a:t>
            </a:r>
            <a:br>
              <a:rPr lang="de-DE" sz="1600" dirty="0">
                <a:solidFill>
                  <a:schemeClr val="tx1"/>
                </a:solidFill>
                <a:latin typeface="Arial "/>
              </a:rPr>
            </a:br>
            <a:br>
              <a:rPr lang="de-DE" sz="1600" dirty="0">
                <a:solidFill>
                  <a:schemeClr val="tx1"/>
                </a:solidFill>
                <a:latin typeface="Arial "/>
              </a:rPr>
            </a:br>
            <a:br>
              <a:rPr lang="de-DE" sz="1600" dirty="0">
                <a:solidFill>
                  <a:schemeClr val="tx1"/>
                </a:solidFill>
                <a:latin typeface="Arial "/>
              </a:rPr>
            </a:br>
            <a:br>
              <a:rPr lang="de-DE" sz="1600" dirty="0">
                <a:solidFill>
                  <a:schemeClr val="tx1"/>
                </a:solidFill>
                <a:latin typeface="Arial "/>
              </a:rPr>
            </a:br>
            <a:endParaRPr lang="de-DE" sz="1600" dirty="0">
              <a:solidFill>
                <a:schemeClr val="tx1"/>
              </a:solidFill>
              <a:latin typeface="Arial "/>
            </a:endParaRPr>
          </a:p>
        </p:txBody>
      </p:sp>
      <p:sp>
        <p:nvSpPr>
          <p:cNvPr id="5" name="Textplatzhalter 4">
            <a:extLst>
              <a:ext uri="{FF2B5EF4-FFF2-40B4-BE49-F238E27FC236}">
                <a16:creationId xmlns:a16="http://schemas.microsoft.com/office/drawing/2014/main" id="{8F2B29BE-6FFA-E27F-8DB2-E5458CEEEC70}"/>
              </a:ext>
            </a:extLst>
          </p:cNvPr>
          <p:cNvSpPr>
            <a:spLocks noGrp="1"/>
          </p:cNvSpPr>
          <p:nvPr>
            <p:ph type="body" sz="quarter" idx="13"/>
          </p:nvPr>
        </p:nvSpPr>
        <p:spPr/>
        <p:txBody>
          <a:bodyPr/>
          <a:lstStyle/>
          <a:p>
            <a:endParaRPr lang="de-DE" dirty="0"/>
          </a:p>
        </p:txBody>
      </p:sp>
      <p:sp>
        <p:nvSpPr>
          <p:cNvPr id="6" name="Fußzeilenplatzhalter 5">
            <a:extLst>
              <a:ext uri="{FF2B5EF4-FFF2-40B4-BE49-F238E27FC236}">
                <a16:creationId xmlns:a16="http://schemas.microsoft.com/office/drawing/2014/main" id="{ABBE91A5-CB30-72B0-1B77-4858D719FF9E}"/>
              </a:ext>
            </a:extLst>
          </p:cNvPr>
          <p:cNvSpPr>
            <a:spLocks noGrp="1"/>
          </p:cNvSpPr>
          <p:nvPr>
            <p:ph type="ftr" sz="quarter" idx="11"/>
          </p:nvPr>
        </p:nvSpPr>
        <p:spPr/>
        <p:txBody>
          <a:bodyPr/>
          <a:lstStyle/>
          <a:p>
            <a:r>
              <a:rPr lang="de-DE"/>
              <a:t>https://medizinrecht-heynemann.de</a:t>
            </a:r>
          </a:p>
        </p:txBody>
      </p:sp>
      <p:sp>
        <p:nvSpPr>
          <p:cNvPr id="7" name="Foliennummernplatzhalter 6">
            <a:extLst>
              <a:ext uri="{FF2B5EF4-FFF2-40B4-BE49-F238E27FC236}">
                <a16:creationId xmlns:a16="http://schemas.microsoft.com/office/drawing/2014/main" id="{07EA5D93-D008-E864-6267-10351CA64DB5}"/>
              </a:ext>
            </a:extLst>
          </p:cNvPr>
          <p:cNvSpPr>
            <a:spLocks noGrp="1"/>
          </p:cNvSpPr>
          <p:nvPr>
            <p:ph type="sldNum" sz="quarter" idx="12"/>
          </p:nvPr>
        </p:nvSpPr>
        <p:spPr/>
        <p:txBody>
          <a:bodyPr/>
          <a:lstStyle/>
          <a:p>
            <a:fld id="{C45FBEE2-050D-3C4B-A393-2809FB5B6F0D}" type="slidenum">
              <a:rPr lang="de-DE" smtClean="0"/>
              <a:t>11</a:t>
            </a:fld>
            <a:endParaRPr lang="de-DE"/>
          </a:p>
        </p:txBody>
      </p:sp>
    </p:spTree>
    <p:extLst>
      <p:ext uri="{BB962C8B-B14F-4D97-AF65-F5344CB8AC3E}">
        <p14:creationId xmlns:p14="http://schemas.microsoft.com/office/powerpoint/2010/main" val="116306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7E954-4AA0-4836-DEB9-1A511501A3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EED844-9245-DE48-0C6C-98110E0869DD}"/>
              </a:ext>
            </a:extLst>
          </p:cNvPr>
          <p:cNvSpPr>
            <a:spLocks noGrp="1"/>
          </p:cNvSpPr>
          <p:nvPr>
            <p:ph type="title"/>
          </p:nvPr>
        </p:nvSpPr>
        <p:spPr>
          <a:xfrm>
            <a:off x="2286635" y="590550"/>
            <a:ext cx="9060815" cy="4914900"/>
          </a:xfrm>
        </p:spPr>
        <p:txBody>
          <a:bodyPr>
            <a:noAutofit/>
          </a:bodyPr>
          <a:lstStyle/>
          <a:p>
            <a:r>
              <a:rPr lang="de-DE" sz="1600" dirty="0">
                <a:solidFill>
                  <a:schemeClr val="tx1"/>
                </a:solidFill>
                <a:latin typeface="Arial" panose="020B0604020202020204" pitchFamily="34" charset="0"/>
              </a:rPr>
              <a:t>- Rechtsmedizin hat initial die Blutprobe gar nicht untersucht trotz Anordnung der</a:t>
            </a:r>
            <a:br>
              <a:rPr lang="de-DE" sz="1600" dirty="0">
                <a:solidFill>
                  <a:schemeClr val="tx1"/>
                </a:solidFill>
                <a:latin typeface="Arial" panose="020B0604020202020204" pitchFamily="34" charset="0"/>
              </a:rPr>
            </a:br>
            <a:r>
              <a:rPr lang="de-DE" sz="1600" dirty="0">
                <a:solidFill>
                  <a:schemeClr val="tx1"/>
                </a:solidFill>
                <a:latin typeface="Arial" panose="020B0604020202020204" pitchFamily="34" charset="0"/>
              </a:rPr>
              <a:t>  Staatsanwaltschaft – erst nachdem die Eltern nach 3 Monate nach dem Ergebnis gefragt haben,</a:t>
            </a:r>
            <a:br>
              <a:rPr lang="de-DE" sz="1600" dirty="0">
                <a:solidFill>
                  <a:schemeClr val="tx1"/>
                </a:solidFill>
                <a:latin typeface="Arial" panose="020B0604020202020204" pitchFamily="34" charset="0"/>
              </a:rPr>
            </a:br>
            <a:r>
              <a:rPr lang="de-DE" sz="1600" dirty="0">
                <a:solidFill>
                  <a:schemeClr val="tx1"/>
                </a:solidFill>
                <a:latin typeface="Arial" panose="020B0604020202020204" pitchFamily="34" charset="0"/>
              </a:rPr>
              <a:t>  wurde die Probe überhaupt zur Untersuchung verschickt (diese dauerte 3 Tage, dann lag das</a:t>
            </a:r>
            <a:br>
              <a:rPr lang="de-DE" sz="1600" dirty="0">
                <a:solidFill>
                  <a:schemeClr val="tx1"/>
                </a:solidFill>
                <a:latin typeface="Arial" panose="020B0604020202020204" pitchFamily="34" charset="0"/>
              </a:rPr>
            </a:br>
            <a:r>
              <a:rPr lang="de-DE" sz="1600" dirty="0">
                <a:solidFill>
                  <a:schemeClr val="tx1"/>
                </a:solidFill>
                <a:latin typeface="Arial" panose="020B0604020202020204" pitchFamily="34" charset="0"/>
              </a:rPr>
              <a:t>  Ergebnis zu den dokumentierten Lidocain und Midazolam Überdosierungen vor)</a:t>
            </a:r>
            <a:br>
              <a:rPr lang="de-DE" sz="1600" dirty="0">
                <a:solidFill>
                  <a:schemeClr val="tx1"/>
                </a:solidFill>
                <a:latin typeface="Arial" panose="020B0604020202020204" pitchFamily="34" charset="0"/>
              </a:rPr>
            </a:br>
            <a:br>
              <a:rPr lang="de-DE" sz="1600" dirty="0">
                <a:solidFill>
                  <a:schemeClr val="tx1"/>
                </a:solidFill>
                <a:latin typeface="Arial" panose="020B0604020202020204" pitchFamily="34" charset="0"/>
              </a:rPr>
            </a:br>
            <a:r>
              <a:rPr lang="de-DE" sz="1600" dirty="0">
                <a:solidFill>
                  <a:schemeClr val="tx1"/>
                </a:solidFill>
                <a:latin typeface="Arial" panose="020B0604020202020204" pitchFamily="34" charset="0"/>
              </a:rPr>
              <a:t>- Nachgewiesene Lidocain-menge im Blut im Toxischen Bereich</a:t>
            </a:r>
            <a:br>
              <a:rPr lang="de-DE" sz="1600" dirty="0">
                <a:solidFill>
                  <a:schemeClr val="tx1"/>
                </a:solidFill>
                <a:latin typeface="Arial" panose="020B0604020202020204" pitchFamily="34" charset="0"/>
              </a:rPr>
            </a:br>
            <a:br>
              <a:rPr lang="de-DE" sz="1600" dirty="0">
                <a:solidFill>
                  <a:schemeClr val="tx1"/>
                </a:solidFill>
                <a:latin typeface="Arial" panose="020B0604020202020204" pitchFamily="34" charset="0"/>
              </a:rPr>
            </a:br>
            <a:r>
              <a:rPr lang="de-DE" sz="1600" dirty="0">
                <a:solidFill>
                  <a:schemeClr val="tx1"/>
                </a:solidFill>
                <a:latin typeface="Arial" panose="020B0604020202020204" pitchFamily="34" charset="0"/>
              </a:rPr>
              <a:t>- Nachgewiesene Midazolam-menge im höchsten noch therapeutischen Bereich (alles Werte aus</a:t>
            </a:r>
            <a:br>
              <a:rPr lang="de-DE" sz="1600" dirty="0">
                <a:solidFill>
                  <a:schemeClr val="tx1"/>
                </a:solidFill>
                <a:latin typeface="Arial" panose="020B0604020202020204" pitchFamily="34" charset="0"/>
              </a:rPr>
            </a:br>
            <a:r>
              <a:rPr lang="de-DE" sz="1600" dirty="0">
                <a:solidFill>
                  <a:schemeClr val="tx1"/>
                </a:solidFill>
                <a:latin typeface="Arial" panose="020B0604020202020204" pitchFamily="34" charset="0"/>
              </a:rPr>
              <a:t>  einer Blutprobe 2h </a:t>
            </a:r>
            <a:r>
              <a:rPr lang="de-DE" sz="1600" dirty="0" err="1">
                <a:solidFill>
                  <a:schemeClr val="tx1"/>
                </a:solidFill>
                <a:latin typeface="Arial" panose="020B0604020202020204" pitchFamily="34" charset="0"/>
              </a:rPr>
              <a:t>ca</a:t>
            </a:r>
            <a:r>
              <a:rPr lang="de-DE" sz="1600" dirty="0">
                <a:solidFill>
                  <a:schemeClr val="tx1"/>
                </a:solidFill>
                <a:latin typeface="Arial" panose="020B0604020202020204" pitchFamily="34" charset="0"/>
              </a:rPr>
              <a:t> nach Vergabe der Medikamente – weder Halbwertszeiten noch</a:t>
            </a:r>
            <a:br>
              <a:rPr lang="de-DE" sz="1600" dirty="0">
                <a:solidFill>
                  <a:schemeClr val="tx1"/>
                </a:solidFill>
                <a:latin typeface="Arial" panose="020B0604020202020204" pitchFamily="34" charset="0"/>
              </a:rPr>
            </a:br>
            <a:r>
              <a:rPr lang="de-DE" sz="1600" dirty="0">
                <a:solidFill>
                  <a:schemeClr val="tx1"/>
                </a:solidFill>
                <a:latin typeface="Arial" panose="020B0604020202020204" pitchFamily="34" charset="0"/>
              </a:rPr>
              <a:t>  Abbauprozesse der Wirkstoffe wurden berücksichtigt – keine Rückrechnung der gemessenen</a:t>
            </a:r>
            <a:br>
              <a:rPr lang="de-DE" sz="1600" dirty="0">
                <a:solidFill>
                  <a:schemeClr val="tx1"/>
                </a:solidFill>
                <a:latin typeface="Arial" panose="020B0604020202020204" pitchFamily="34" charset="0"/>
              </a:rPr>
            </a:br>
            <a:r>
              <a:rPr lang="de-DE" sz="1600" dirty="0">
                <a:solidFill>
                  <a:schemeClr val="tx1"/>
                </a:solidFill>
                <a:latin typeface="Arial" panose="020B0604020202020204" pitchFamily="34" charset="0"/>
              </a:rPr>
              <a:t>  Werte auf den Zeitpunkt der Vergabe)</a:t>
            </a:r>
            <a:br>
              <a:rPr lang="de-DE" sz="1600" dirty="0">
                <a:solidFill>
                  <a:schemeClr val="tx1"/>
                </a:solidFill>
                <a:latin typeface="Arial" panose="020B0604020202020204" pitchFamily="34" charset="0"/>
              </a:rPr>
            </a:br>
            <a:br>
              <a:rPr lang="de-DE" sz="1600" dirty="0">
                <a:solidFill>
                  <a:schemeClr val="tx1"/>
                </a:solidFill>
                <a:latin typeface="Arial" panose="020B0604020202020204" pitchFamily="34" charset="0"/>
              </a:rPr>
            </a:br>
            <a:r>
              <a:rPr lang="de-DE" sz="1600" dirty="0">
                <a:solidFill>
                  <a:schemeClr val="tx1"/>
                </a:solidFill>
                <a:latin typeface="Arial" panose="020B0604020202020204" pitchFamily="34" charset="0"/>
              </a:rPr>
              <a:t>- Weiterhin argumentierte die RM lange grundsätzlich dagegen überhaupt Gewebeunter-</a:t>
            </a:r>
            <a:br>
              <a:rPr lang="de-DE" sz="1600" dirty="0">
                <a:solidFill>
                  <a:schemeClr val="tx1"/>
                </a:solidFill>
                <a:latin typeface="Arial" panose="020B0604020202020204" pitchFamily="34" charset="0"/>
              </a:rPr>
            </a:br>
            <a:r>
              <a:rPr lang="de-DE" sz="1600" dirty="0">
                <a:solidFill>
                  <a:schemeClr val="tx1"/>
                </a:solidFill>
                <a:latin typeface="Arial" panose="020B0604020202020204" pitchFamily="34" charset="0"/>
              </a:rPr>
              <a:t>  </a:t>
            </a:r>
            <a:r>
              <a:rPr lang="de-DE" sz="1600" dirty="0" err="1">
                <a:solidFill>
                  <a:schemeClr val="tx1"/>
                </a:solidFill>
                <a:latin typeface="Arial" panose="020B0604020202020204" pitchFamily="34" charset="0"/>
              </a:rPr>
              <a:t>suchungen</a:t>
            </a:r>
            <a:r>
              <a:rPr lang="de-DE" sz="1600" dirty="0">
                <a:solidFill>
                  <a:schemeClr val="tx1"/>
                </a:solidFill>
                <a:latin typeface="Arial" panose="020B0604020202020204" pitchFamily="34" charset="0"/>
              </a:rPr>
              <a:t> zu veranlassen – diese Werte waren später mit entscheidend (Faktor 30 statt 3 in der</a:t>
            </a:r>
            <a:br>
              <a:rPr lang="de-DE" sz="1600" dirty="0">
                <a:solidFill>
                  <a:schemeClr val="tx1"/>
                </a:solidFill>
                <a:latin typeface="Arial" panose="020B0604020202020204" pitchFamily="34" charset="0"/>
              </a:rPr>
            </a:br>
            <a:r>
              <a:rPr lang="de-DE" sz="1600" dirty="0">
                <a:solidFill>
                  <a:schemeClr val="tx1"/>
                </a:solidFill>
                <a:latin typeface="Arial" panose="020B0604020202020204" pitchFamily="34" charset="0"/>
              </a:rPr>
              <a:t>  </a:t>
            </a:r>
            <a:r>
              <a:rPr lang="de-DE" sz="1600" dirty="0" err="1">
                <a:solidFill>
                  <a:schemeClr val="tx1"/>
                </a:solidFill>
                <a:latin typeface="Arial" panose="020B0604020202020204" pitchFamily="34" charset="0"/>
              </a:rPr>
              <a:t>Lidocainüberdosierung</a:t>
            </a:r>
            <a:r>
              <a:rPr lang="de-DE" sz="1600" dirty="0">
                <a:solidFill>
                  <a:schemeClr val="tx1"/>
                </a:solidFill>
                <a:latin typeface="Arial" panose="020B0604020202020204" pitchFamily="34" charset="0"/>
              </a:rPr>
              <a:t> naheliegend)</a:t>
            </a:r>
            <a:br>
              <a:rPr lang="de-DE" sz="1600" dirty="0">
                <a:solidFill>
                  <a:schemeClr val="tx1"/>
                </a:solidFill>
                <a:latin typeface="Arial" panose="020B0604020202020204" pitchFamily="34" charset="0"/>
              </a:rPr>
            </a:br>
            <a:br>
              <a:rPr lang="de-DE" sz="1600" dirty="0">
                <a:solidFill>
                  <a:schemeClr val="tx1"/>
                </a:solidFill>
                <a:latin typeface="Arial" panose="020B0604020202020204" pitchFamily="34" charset="0"/>
              </a:rPr>
            </a:br>
            <a:r>
              <a:rPr lang="de-DE" sz="1600" dirty="0">
                <a:solidFill>
                  <a:schemeClr val="tx1"/>
                </a:solidFill>
                <a:latin typeface="Arial" panose="020B0604020202020204" pitchFamily="34" charset="0"/>
              </a:rPr>
              <a:t>- Warten auf Antworten und Ergebnisse der RM kosteten die meiste Zeit – Nebelkerzen wie</a:t>
            </a:r>
            <a:br>
              <a:rPr lang="de-DE" sz="1600" dirty="0">
                <a:solidFill>
                  <a:schemeClr val="tx1"/>
                </a:solidFill>
                <a:latin typeface="Arial" panose="020B0604020202020204" pitchFamily="34" charset="0"/>
              </a:rPr>
            </a:br>
            <a:r>
              <a:rPr lang="de-DE" sz="1600" dirty="0">
                <a:solidFill>
                  <a:schemeClr val="tx1"/>
                </a:solidFill>
                <a:latin typeface="Arial" panose="020B0604020202020204" pitchFamily="34" charset="0"/>
              </a:rPr>
              <a:t>  „postmortale Phänomene“ kamen auch von dort</a:t>
            </a:r>
            <a:br>
              <a:rPr lang="de-DE" sz="1600" dirty="0">
                <a:solidFill>
                  <a:schemeClr val="tx1"/>
                </a:solidFill>
                <a:latin typeface="Arial" panose="020B0604020202020204" pitchFamily="34" charset="0"/>
              </a:rPr>
            </a:br>
            <a:endParaRPr lang="de-DE" sz="1600" dirty="0">
              <a:solidFill>
                <a:schemeClr val="tx1"/>
              </a:solidFill>
              <a:latin typeface="Arial "/>
            </a:endParaRPr>
          </a:p>
        </p:txBody>
      </p:sp>
      <p:sp>
        <p:nvSpPr>
          <p:cNvPr id="5" name="Textplatzhalter 4">
            <a:extLst>
              <a:ext uri="{FF2B5EF4-FFF2-40B4-BE49-F238E27FC236}">
                <a16:creationId xmlns:a16="http://schemas.microsoft.com/office/drawing/2014/main" id="{8F2B29BE-6FFA-E27F-8DB2-E5458CEEEC70}"/>
              </a:ext>
            </a:extLst>
          </p:cNvPr>
          <p:cNvSpPr>
            <a:spLocks noGrp="1"/>
          </p:cNvSpPr>
          <p:nvPr>
            <p:ph type="body" sz="quarter" idx="13"/>
          </p:nvPr>
        </p:nvSpPr>
        <p:spPr/>
        <p:txBody>
          <a:bodyPr/>
          <a:lstStyle/>
          <a:p>
            <a:endParaRPr lang="de-DE" dirty="0"/>
          </a:p>
        </p:txBody>
      </p:sp>
      <p:sp>
        <p:nvSpPr>
          <p:cNvPr id="6" name="Fußzeilenplatzhalter 5">
            <a:extLst>
              <a:ext uri="{FF2B5EF4-FFF2-40B4-BE49-F238E27FC236}">
                <a16:creationId xmlns:a16="http://schemas.microsoft.com/office/drawing/2014/main" id="{ABBE91A5-CB30-72B0-1B77-4858D719FF9E}"/>
              </a:ext>
            </a:extLst>
          </p:cNvPr>
          <p:cNvSpPr>
            <a:spLocks noGrp="1"/>
          </p:cNvSpPr>
          <p:nvPr>
            <p:ph type="ftr" sz="quarter" idx="11"/>
          </p:nvPr>
        </p:nvSpPr>
        <p:spPr/>
        <p:txBody>
          <a:bodyPr/>
          <a:lstStyle/>
          <a:p>
            <a:r>
              <a:rPr lang="de-DE"/>
              <a:t>https://medizinrecht-heynemann.de</a:t>
            </a:r>
          </a:p>
        </p:txBody>
      </p:sp>
      <p:sp>
        <p:nvSpPr>
          <p:cNvPr id="7" name="Foliennummernplatzhalter 6">
            <a:extLst>
              <a:ext uri="{FF2B5EF4-FFF2-40B4-BE49-F238E27FC236}">
                <a16:creationId xmlns:a16="http://schemas.microsoft.com/office/drawing/2014/main" id="{07EA5D93-D008-E864-6267-10351CA64DB5}"/>
              </a:ext>
            </a:extLst>
          </p:cNvPr>
          <p:cNvSpPr>
            <a:spLocks noGrp="1"/>
          </p:cNvSpPr>
          <p:nvPr>
            <p:ph type="sldNum" sz="quarter" idx="12"/>
          </p:nvPr>
        </p:nvSpPr>
        <p:spPr/>
        <p:txBody>
          <a:bodyPr/>
          <a:lstStyle/>
          <a:p>
            <a:fld id="{C45FBEE2-050D-3C4B-A393-2809FB5B6F0D}" type="slidenum">
              <a:rPr lang="de-DE" smtClean="0"/>
              <a:t>12</a:t>
            </a:fld>
            <a:endParaRPr lang="de-DE"/>
          </a:p>
        </p:txBody>
      </p:sp>
    </p:spTree>
    <p:extLst>
      <p:ext uri="{BB962C8B-B14F-4D97-AF65-F5344CB8AC3E}">
        <p14:creationId xmlns:p14="http://schemas.microsoft.com/office/powerpoint/2010/main" val="237470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7E954-4AA0-4836-DEB9-1A511501A3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EED844-9245-DE48-0C6C-98110E0869DD}"/>
              </a:ext>
            </a:extLst>
          </p:cNvPr>
          <p:cNvSpPr>
            <a:spLocks noGrp="1"/>
          </p:cNvSpPr>
          <p:nvPr>
            <p:ph type="title"/>
          </p:nvPr>
        </p:nvSpPr>
        <p:spPr>
          <a:xfrm>
            <a:off x="2450591" y="484632"/>
            <a:ext cx="8577073" cy="5961888"/>
          </a:xfrm>
        </p:spPr>
        <p:txBody>
          <a:bodyPr>
            <a:noAutofit/>
          </a:bodyPr>
          <a:lstStyle/>
          <a:p>
            <a:br>
              <a:rPr lang="de-DE" sz="1600" b="1" dirty="0">
                <a:solidFill>
                  <a:schemeClr val="tx1"/>
                </a:solidFill>
                <a:latin typeface="Arial "/>
              </a:rPr>
            </a:br>
            <a:br>
              <a:rPr lang="de-DE" sz="1600" b="1" dirty="0">
                <a:solidFill>
                  <a:schemeClr val="tx1"/>
                </a:solidFill>
                <a:latin typeface="Arial "/>
              </a:rPr>
            </a:br>
            <a:br>
              <a:rPr lang="de-DE" sz="1600" b="1" dirty="0">
                <a:solidFill>
                  <a:schemeClr val="tx1"/>
                </a:solidFill>
                <a:latin typeface="Arial "/>
              </a:rPr>
            </a:br>
            <a:r>
              <a:rPr lang="de-DE" sz="1600" b="1" dirty="0">
                <a:solidFill>
                  <a:schemeClr val="tx1"/>
                </a:solidFill>
                <a:latin typeface="Arial "/>
              </a:rPr>
              <a:t>Rechtliche Hürden im Strafverfahren</a:t>
            </a:r>
            <a:br>
              <a:rPr lang="de-DE" sz="1600" dirty="0">
                <a:solidFill>
                  <a:schemeClr val="tx1"/>
                </a:solidFill>
                <a:latin typeface="Arial "/>
              </a:rPr>
            </a:br>
            <a:br>
              <a:rPr lang="de-DE" sz="1600" dirty="0">
                <a:solidFill>
                  <a:schemeClr val="tx1"/>
                </a:solidFill>
                <a:latin typeface="Arial "/>
              </a:rPr>
            </a:br>
            <a:br>
              <a:rPr lang="de-DE" sz="1600" dirty="0">
                <a:solidFill>
                  <a:schemeClr val="tx1"/>
                </a:solidFill>
                <a:latin typeface="Arial "/>
              </a:rPr>
            </a:br>
            <a:r>
              <a:rPr lang="de-DE" sz="1600" dirty="0">
                <a:solidFill>
                  <a:schemeClr val="tx1"/>
                </a:solidFill>
                <a:latin typeface="Arial "/>
              </a:rPr>
              <a:t> - Restriktive Handhabung von Medizinschadensfällen im Strafrecht</a:t>
            </a:r>
            <a:br>
              <a:rPr lang="de-DE" sz="1600" dirty="0">
                <a:solidFill>
                  <a:schemeClr val="tx1"/>
                </a:solidFill>
                <a:latin typeface="Arial "/>
              </a:rPr>
            </a:br>
            <a:br>
              <a:rPr lang="de-DE" sz="1600" dirty="0">
                <a:solidFill>
                  <a:schemeClr val="tx1"/>
                </a:solidFill>
                <a:latin typeface="Arial "/>
              </a:rPr>
            </a:br>
            <a:r>
              <a:rPr lang="de-DE" sz="1600" dirty="0">
                <a:solidFill>
                  <a:schemeClr val="tx1"/>
                </a:solidFill>
                <a:latin typeface="Arial "/>
              </a:rPr>
              <a:t> - Ermittlungsverfahren gegen die 3 beteiligten Rettungssanitäter wurden eingestellt</a:t>
            </a:r>
            <a:br>
              <a:rPr lang="de-DE" sz="1600" dirty="0">
                <a:solidFill>
                  <a:schemeClr val="tx1"/>
                </a:solidFill>
                <a:latin typeface="Arial "/>
              </a:rPr>
            </a:br>
            <a:br>
              <a:rPr lang="de-DE" sz="1600" dirty="0">
                <a:solidFill>
                  <a:schemeClr val="tx1"/>
                </a:solidFill>
                <a:latin typeface="Arial "/>
              </a:rPr>
            </a:br>
            <a:r>
              <a:rPr lang="de-DE" sz="1600" dirty="0">
                <a:solidFill>
                  <a:schemeClr val="tx1"/>
                </a:solidFill>
                <a:latin typeface="Arial "/>
              </a:rPr>
              <a:t> - Hauptsacheverfahren vor dem Amtsgericht R., obwohl Vorsatzstraftaten im Raum standen</a:t>
            </a:r>
            <a:br>
              <a:rPr lang="de-DE" sz="1600" dirty="0">
                <a:solidFill>
                  <a:schemeClr val="tx1"/>
                </a:solidFill>
                <a:latin typeface="Arial "/>
              </a:rPr>
            </a:br>
            <a:br>
              <a:rPr lang="de-DE" sz="1600" dirty="0">
                <a:solidFill>
                  <a:schemeClr val="tx1"/>
                </a:solidFill>
                <a:latin typeface="Arial "/>
              </a:rPr>
            </a:br>
            <a:r>
              <a:rPr lang="de-DE" sz="1600" dirty="0">
                <a:solidFill>
                  <a:schemeClr val="tx1"/>
                </a:solidFill>
                <a:latin typeface="Arial "/>
              </a:rPr>
              <a:t> - OLG weist Zuständigkeit des LG zurück, weil der Tod des Lönne nach der </a:t>
            </a:r>
            <a:r>
              <a:rPr lang="de-DE" sz="1600" dirty="0" err="1">
                <a:solidFill>
                  <a:schemeClr val="tx1"/>
                </a:solidFill>
                <a:latin typeface="Arial "/>
              </a:rPr>
              <a:t>Lidocaingabe</a:t>
            </a:r>
            <a:r>
              <a:rPr lang="de-DE" sz="1600" dirty="0">
                <a:solidFill>
                  <a:schemeClr val="tx1"/>
                </a:solidFill>
                <a:latin typeface="Arial "/>
              </a:rPr>
              <a:t>  </a:t>
            </a:r>
            <a:br>
              <a:rPr lang="de-DE" sz="1600" dirty="0">
                <a:solidFill>
                  <a:schemeClr val="tx1"/>
                </a:solidFill>
                <a:latin typeface="Arial "/>
              </a:rPr>
            </a:br>
            <a:r>
              <a:rPr lang="de-DE" sz="1600" dirty="0">
                <a:solidFill>
                  <a:schemeClr val="tx1"/>
                </a:solidFill>
                <a:latin typeface="Arial "/>
              </a:rPr>
              <a:t>   unumkehrbar sei</a:t>
            </a:r>
            <a:br>
              <a:rPr lang="de-DE" sz="1600" dirty="0">
                <a:solidFill>
                  <a:schemeClr val="tx1"/>
                </a:solidFill>
                <a:latin typeface="Arial "/>
              </a:rPr>
            </a:br>
            <a:br>
              <a:rPr lang="de-DE" sz="1600" dirty="0">
                <a:solidFill>
                  <a:schemeClr val="tx1"/>
                </a:solidFill>
                <a:latin typeface="Arial "/>
              </a:rPr>
            </a:br>
            <a:r>
              <a:rPr lang="de-DE" sz="1600" dirty="0">
                <a:solidFill>
                  <a:schemeClr val="tx1"/>
                </a:solidFill>
                <a:latin typeface="Arial "/>
              </a:rPr>
              <a:t> - Tatsächlich bestätigen sämtliche Gutachter, dass bei adäquater Reanimation Lönne ohne</a:t>
            </a:r>
            <a:br>
              <a:rPr lang="de-DE" sz="1600" dirty="0">
                <a:solidFill>
                  <a:schemeClr val="tx1"/>
                </a:solidFill>
                <a:latin typeface="Arial "/>
              </a:rPr>
            </a:br>
            <a:r>
              <a:rPr lang="de-DE" sz="1600" dirty="0">
                <a:solidFill>
                  <a:schemeClr val="tx1"/>
                </a:solidFill>
                <a:latin typeface="Arial "/>
              </a:rPr>
              <a:t>    bleibenden Schaden hätte überleben können.</a:t>
            </a:r>
            <a:br>
              <a:rPr lang="de-DE" sz="1600" dirty="0">
                <a:solidFill>
                  <a:schemeClr val="tx1"/>
                </a:solidFill>
                <a:latin typeface="Arial "/>
              </a:rPr>
            </a:br>
            <a:r>
              <a:rPr lang="de-DE" sz="1600" dirty="0">
                <a:solidFill>
                  <a:schemeClr val="tx1"/>
                </a:solidFill>
                <a:latin typeface="Arial "/>
              </a:rPr>
              <a:t> </a:t>
            </a:r>
            <a:br>
              <a:rPr lang="de-DE" sz="1600" dirty="0">
                <a:solidFill>
                  <a:schemeClr val="tx1"/>
                </a:solidFill>
                <a:latin typeface="Arial "/>
              </a:rPr>
            </a:br>
            <a:r>
              <a:rPr lang="de-DE" sz="1600" dirty="0">
                <a:solidFill>
                  <a:schemeClr val="tx1"/>
                </a:solidFill>
                <a:latin typeface="Arial "/>
              </a:rPr>
              <a:t> - Obwohl erst im Hauptsacheverfahren nachgewiesen wurde, dass Lönne über insgesamt </a:t>
            </a:r>
            <a:br>
              <a:rPr lang="de-DE" sz="1600" dirty="0">
                <a:solidFill>
                  <a:schemeClr val="tx1"/>
                </a:solidFill>
                <a:latin typeface="Arial "/>
              </a:rPr>
            </a:br>
            <a:r>
              <a:rPr lang="de-DE" sz="1600" dirty="0">
                <a:solidFill>
                  <a:schemeClr val="tx1"/>
                </a:solidFill>
                <a:latin typeface="Arial "/>
              </a:rPr>
              <a:t>    rd. 40 min im Rahmen der „Reanimation“ nicht beatmet wurde, wurde eine Vorsatzstraftat</a:t>
            </a:r>
            <a:br>
              <a:rPr lang="de-DE" sz="1600" dirty="0">
                <a:solidFill>
                  <a:schemeClr val="tx1"/>
                </a:solidFill>
                <a:latin typeface="Arial "/>
              </a:rPr>
            </a:br>
            <a:r>
              <a:rPr lang="de-DE" sz="1600" dirty="0">
                <a:solidFill>
                  <a:schemeClr val="tx1"/>
                </a:solidFill>
                <a:latin typeface="Arial "/>
              </a:rPr>
              <a:t>    nicht angenommen. </a:t>
            </a:r>
            <a:br>
              <a:rPr lang="de-DE" sz="1600" dirty="0">
                <a:solidFill>
                  <a:schemeClr val="tx1"/>
                </a:solidFill>
                <a:latin typeface="Arial "/>
              </a:rPr>
            </a:br>
            <a:br>
              <a:rPr lang="de-DE" sz="1600" dirty="0">
                <a:solidFill>
                  <a:schemeClr val="tx1"/>
                </a:solidFill>
                <a:latin typeface="Arial "/>
              </a:rPr>
            </a:br>
            <a:br>
              <a:rPr lang="de-DE" sz="1600" dirty="0">
                <a:latin typeface="Arial "/>
              </a:rPr>
            </a:br>
            <a:br>
              <a:rPr lang="de-DE" sz="1600" dirty="0">
                <a:latin typeface="Arial "/>
              </a:rPr>
            </a:br>
            <a:br>
              <a:rPr lang="de-DE" sz="1600" dirty="0">
                <a:latin typeface="Arial "/>
              </a:rPr>
            </a:br>
            <a:br>
              <a:rPr lang="de-DE" sz="1600" dirty="0">
                <a:latin typeface="Arial "/>
              </a:rPr>
            </a:br>
            <a:endParaRPr lang="de-DE" sz="1600" dirty="0">
              <a:latin typeface="Arial "/>
            </a:endParaRPr>
          </a:p>
        </p:txBody>
      </p:sp>
      <p:sp>
        <p:nvSpPr>
          <p:cNvPr id="5" name="Textplatzhalter 4">
            <a:extLst>
              <a:ext uri="{FF2B5EF4-FFF2-40B4-BE49-F238E27FC236}">
                <a16:creationId xmlns:a16="http://schemas.microsoft.com/office/drawing/2014/main" id="{8F2B29BE-6FFA-E27F-8DB2-E5458CEEEC70}"/>
              </a:ext>
            </a:extLst>
          </p:cNvPr>
          <p:cNvSpPr>
            <a:spLocks noGrp="1"/>
          </p:cNvSpPr>
          <p:nvPr>
            <p:ph type="body" sz="quarter" idx="13"/>
          </p:nvPr>
        </p:nvSpPr>
        <p:spPr/>
        <p:txBody>
          <a:bodyPr/>
          <a:lstStyle/>
          <a:p>
            <a:endParaRPr lang="de-DE" dirty="0"/>
          </a:p>
        </p:txBody>
      </p:sp>
      <p:sp>
        <p:nvSpPr>
          <p:cNvPr id="6" name="Fußzeilenplatzhalter 5">
            <a:extLst>
              <a:ext uri="{FF2B5EF4-FFF2-40B4-BE49-F238E27FC236}">
                <a16:creationId xmlns:a16="http://schemas.microsoft.com/office/drawing/2014/main" id="{ABBE91A5-CB30-72B0-1B77-4858D719FF9E}"/>
              </a:ext>
            </a:extLst>
          </p:cNvPr>
          <p:cNvSpPr>
            <a:spLocks noGrp="1"/>
          </p:cNvSpPr>
          <p:nvPr>
            <p:ph type="ftr" sz="quarter" idx="11"/>
          </p:nvPr>
        </p:nvSpPr>
        <p:spPr/>
        <p:txBody>
          <a:bodyPr/>
          <a:lstStyle/>
          <a:p>
            <a:r>
              <a:rPr lang="de-DE"/>
              <a:t>https://medizinrecht-heynemann.de</a:t>
            </a:r>
          </a:p>
        </p:txBody>
      </p:sp>
      <p:sp>
        <p:nvSpPr>
          <p:cNvPr id="7" name="Foliennummernplatzhalter 6">
            <a:extLst>
              <a:ext uri="{FF2B5EF4-FFF2-40B4-BE49-F238E27FC236}">
                <a16:creationId xmlns:a16="http://schemas.microsoft.com/office/drawing/2014/main" id="{07EA5D93-D008-E864-6267-10351CA64DB5}"/>
              </a:ext>
            </a:extLst>
          </p:cNvPr>
          <p:cNvSpPr>
            <a:spLocks noGrp="1"/>
          </p:cNvSpPr>
          <p:nvPr>
            <p:ph type="sldNum" sz="quarter" idx="12"/>
          </p:nvPr>
        </p:nvSpPr>
        <p:spPr/>
        <p:txBody>
          <a:bodyPr/>
          <a:lstStyle/>
          <a:p>
            <a:fld id="{C45FBEE2-050D-3C4B-A393-2809FB5B6F0D}" type="slidenum">
              <a:rPr lang="de-DE" smtClean="0"/>
              <a:t>13</a:t>
            </a:fld>
            <a:endParaRPr lang="de-DE"/>
          </a:p>
        </p:txBody>
      </p:sp>
    </p:spTree>
    <p:extLst>
      <p:ext uri="{BB962C8B-B14F-4D97-AF65-F5344CB8AC3E}">
        <p14:creationId xmlns:p14="http://schemas.microsoft.com/office/powerpoint/2010/main" val="3426487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7E954-4AA0-4836-DEB9-1A511501A3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EED844-9245-DE48-0C6C-98110E0869DD}"/>
              </a:ext>
            </a:extLst>
          </p:cNvPr>
          <p:cNvSpPr>
            <a:spLocks noGrp="1"/>
          </p:cNvSpPr>
          <p:nvPr>
            <p:ph type="title"/>
          </p:nvPr>
        </p:nvSpPr>
        <p:spPr>
          <a:xfrm>
            <a:off x="2450591" y="484632"/>
            <a:ext cx="8577073" cy="5961888"/>
          </a:xfrm>
        </p:spPr>
        <p:txBody>
          <a:bodyPr>
            <a:noAutofit/>
          </a:bodyPr>
          <a:lstStyle/>
          <a:p>
            <a:pPr marL="285750" indent="-285750">
              <a:buFont typeface="Arial" panose="020B0604020202020204" pitchFamily="34" charset="0"/>
              <a:buChar char="•"/>
            </a:pPr>
            <a:br>
              <a:rPr lang="de-DE" sz="1600" b="1" dirty="0">
                <a:solidFill>
                  <a:schemeClr val="tx1"/>
                </a:solidFill>
                <a:latin typeface="Arial "/>
              </a:rPr>
            </a:br>
            <a:br>
              <a:rPr lang="de-DE" sz="1600" b="1" dirty="0">
                <a:solidFill>
                  <a:schemeClr val="tx1"/>
                </a:solidFill>
                <a:latin typeface="Arial "/>
              </a:rPr>
            </a:br>
            <a:br>
              <a:rPr lang="de-DE" sz="1600" b="1" dirty="0">
                <a:solidFill>
                  <a:schemeClr val="tx1"/>
                </a:solidFill>
                <a:latin typeface="Arial "/>
              </a:rPr>
            </a:br>
            <a:r>
              <a:rPr lang="de-DE" sz="1600" b="1" dirty="0">
                <a:solidFill>
                  <a:schemeClr val="tx1"/>
                </a:solidFill>
                <a:latin typeface="Arial "/>
              </a:rPr>
              <a:t>- </a:t>
            </a:r>
            <a:r>
              <a:rPr lang="de-DE" sz="1600" dirty="0">
                <a:solidFill>
                  <a:schemeClr val="tx1"/>
                </a:solidFill>
                <a:latin typeface="Arial "/>
              </a:rPr>
              <a:t>Weitere Argumente des Landgerichtes waren: „es besteht kein öffentliches Interesse“ </a:t>
            </a:r>
            <a:br>
              <a:rPr lang="de-DE" sz="1600" dirty="0">
                <a:solidFill>
                  <a:schemeClr val="tx1"/>
                </a:solidFill>
                <a:latin typeface="Arial "/>
              </a:rPr>
            </a:br>
            <a:r>
              <a:rPr lang="de-DE" sz="1600" dirty="0">
                <a:solidFill>
                  <a:schemeClr val="tx1"/>
                </a:solidFill>
                <a:latin typeface="Arial "/>
              </a:rPr>
              <a:t>  und „ der Fall wäre besonders umfangreich, noch hätte er eine besondere Bedeutung“,</a:t>
            </a:r>
            <a:br>
              <a:rPr lang="de-DE" sz="1600" dirty="0">
                <a:solidFill>
                  <a:schemeClr val="tx1"/>
                </a:solidFill>
                <a:latin typeface="Arial "/>
              </a:rPr>
            </a:br>
            <a:r>
              <a:rPr lang="de-DE" sz="1600" dirty="0">
                <a:solidFill>
                  <a:schemeClr val="tx1"/>
                </a:solidFill>
                <a:latin typeface="Arial "/>
              </a:rPr>
              <a:t>  denn „die Straftat hätte des weiteren keine besondere Auswirkung auf die Allgemeinheit</a:t>
            </a:r>
            <a:br>
              <a:rPr lang="de-DE" sz="1600" dirty="0">
                <a:solidFill>
                  <a:schemeClr val="tx1"/>
                </a:solidFill>
                <a:latin typeface="Arial "/>
              </a:rPr>
            </a:br>
            <a:r>
              <a:rPr lang="de-DE" sz="1600" dirty="0">
                <a:solidFill>
                  <a:schemeClr val="tx1"/>
                </a:solidFill>
                <a:latin typeface="Arial "/>
              </a:rPr>
              <a:t>  und tangiert auch nicht öffentliche Interessen“</a:t>
            </a:r>
            <a:br>
              <a:rPr lang="de-DE" sz="1600" dirty="0">
                <a:solidFill>
                  <a:schemeClr val="tx1"/>
                </a:solidFill>
                <a:latin typeface="Arial "/>
              </a:rPr>
            </a:br>
            <a:br>
              <a:rPr lang="de-DE" sz="1600" dirty="0">
                <a:solidFill>
                  <a:schemeClr val="accent5">
                    <a:lumMod val="60000"/>
                    <a:lumOff val="40000"/>
                  </a:schemeClr>
                </a:solidFill>
                <a:latin typeface="Arial "/>
              </a:rPr>
            </a:br>
            <a:br>
              <a:rPr lang="de-DE" sz="1600" dirty="0">
                <a:solidFill>
                  <a:schemeClr val="accent5">
                    <a:lumMod val="60000"/>
                    <a:lumOff val="40000"/>
                  </a:schemeClr>
                </a:solidFill>
                <a:latin typeface="Arial "/>
              </a:rPr>
            </a:br>
            <a:br>
              <a:rPr lang="de-DE" sz="1600" dirty="0">
                <a:solidFill>
                  <a:schemeClr val="accent5">
                    <a:lumMod val="60000"/>
                    <a:lumOff val="40000"/>
                  </a:schemeClr>
                </a:solidFill>
                <a:latin typeface="Arial "/>
              </a:rPr>
            </a:br>
            <a:br>
              <a:rPr lang="de-DE" sz="1600" dirty="0">
                <a:solidFill>
                  <a:schemeClr val="accent5">
                    <a:lumMod val="60000"/>
                    <a:lumOff val="40000"/>
                  </a:schemeClr>
                </a:solidFill>
                <a:latin typeface="Arial "/>
              </a:rPr>
            </a:br>
            <a:br>
              <a:rPr lang="de-DE" sz="1600" dirty="0">
                <a:latin typeface="Arial "/>
              </a:rPr>
            </a:br>
            <a:br>
              <a:rPr lang="de-DE" sz="1600" dirty="0">
                <a:latin typeface="Arial "/>
              </a:rPr>
            </a:br>
            <a:br>
              <a:rPr lang="de-DE" sz="1600" dirty="0">
                <a:latin typeface="Arial "/>
              </a:rPr>
            </a:br>
            <a:br>
              <a:rPr lang="de-DE" sz="1600" dirty="0">
                <a:latin typeface="Arial "/>
              </a:rPr>
            </a:br>
            <a:br>
              <a:rPr lang="de-DE" sz="1600" dirty="0">
                <a:latin typeface="Arial "/>
              </a:rPr>
            </a:br>
            <a:br>
              <a:rPr lang="de-DE" sz="1600" dirty="0">
                <a:latin typeface="Arial "/>
              </a:rPr>
            </a:br>
            <a:r>
              <a:rPr lang="de-DE" sz="1600" dirty="0">
                <a:solidFill>
                  <a:schemeClr val="tx1"/>
                </a:solidFill>
                <a:latin typeface="Arial "/>
              </a:rPr>
              <a:t>-</a:t>
            </a:r>
            <a:r>
              <a:rPr lang="de-DE" sz="1600" dirty="0">
                <a:latin typeface="Arial "/>
              </a:rPr>
              <a:t> </a:t>
            </a:r>
            <a:r>
              <a:rPr lang="de-DE" sz="1600" dirty="0">
                <a:solidFill>
                  <a:schemeClr val="tx1"/>
                </a:solidFill>
                <a:latin typeface="Arial "/>
              </a:rPr>
              <a:t>Bis einschließlich zum Klageerzwingungsverfahren beim OLG wird das zentrale</a:t>
            </a:r>
            <a:br>
              <a:rPr lang="de-DE" sz="1600" dirty="0">
                <a:solidFill>
                  <a:schemeClr val="tx1"/>
                </a:solidFill>
                <a:latin typeface="Arial "/>
              </a:rPr>
            </a:br>
            <a:r>
              <a:rPr lang="de-DE" sz="1600" dirty="0">
                <a:solidFill>
                  <a:schemeClr val="tx1"/>
                </a:solidFill>
                <a:latin typeface="Arial "/>
              </a:rPr>
              <a:t>  Beweismittel (die Daten der Überwachungsgeräte) nicht ausführlich gesichtet und</a:t>
            </a:r>
            <a:br>
              <a:rPr lang="de-DE" sz="1600" dirty="0">
                <a:solidFill>
                  <a:schemeClr val="tx1"/>
                </a:solidFill>
                <a:latin typeface="Arial "/>
              </a:rPr>
            </a:br>
            <a:r>
              <a:rPr lang="de-DE" sz="1600" dirty="0">
                <a:solidFill>
                  <a:schemeClr val="tx1"/>
                </a:solidFill>
                <a:latin typeface="Arial "/>
              </a:rPr>
              <a:t>  medizinisch ausgewertet – bewiesen durch Prozess und dortigen Nachforderung der</a:t>
            </a:r>
            <a:br>
              <a:rPr lang="de-DE" sz="1600" dirty="0">
                <a:solidFill>
                  <a:schemeClr val="tx1"/>
                </a:solidFill>
                <a:latin typeface="Arial "/>
              </a:rPr>
            </a:br>
            <a:r>
              <a:rPr lang="de-DE" sz="1600" dirty="0">
                <a:solidFill>
                  <a:schemeClr val="tx1"/>
                </a:solidFill>
                <a:latin typeface="Arial "/>
              </a:rPr>
              <a:t>  Originaldaten durch den Hauptgutachter</a:t>
            </a:r>
            <a:br>
              <a:rPr lang="de-DE" sz="1600" dirty="0">
                <a:solidFill>
                  <a:schemeClr val="tx1"/>
                </a:solidFill>
                <a:latin typeface="Arial "/>
              </a:rPr>
            </a:br>
            <a:br>
              <a:rPr lang="de-DE" sz="1600" dirty="0">
                <a:solidFill>
                  <a:schemeClr val="tx1"/>
                </a:solidFill>
                <a:latin typeface="Arial "/>
              </a:rPr>
            </a:br>
            <a:r>
              <a:rPr lang="de-DE" sz="1600" dirty="0">
                <a:solidFill>
                  <a:schemeClr val="tx1"/>
                </a:solidFill>
                <a:latin typeface="Arial "/>
              </a:rPr>
              <a:t>- Trotzdem wird vom OLG umfangreich gegen ein bewusstes Unterlassen der</a:t>
            </a:r>
            <a:br>
              <a:rPr lang="de-DE" sz="1600" dirty="0">
                <a:solidFill>
                  <a:schemeClr val="tx1"/>
                </a:solidFill>
                <a:latin typeface="Arial "/>
              </a:rPr>
            </a:br>
            <a:r>
              <a:rPr lang="de-DE" sz="1600" dirty="0">
                <a:solidFill>
                  <a:schemeClr val="tx1"/>
                </a:solidFill>
                <a:latin typeface="Arial "/>
              </a:rPr>
              <a:t>  Reanimationsmaßnahmen argumentiert und die Sanitäter aus dem Verfahren entlassen</a:t>
            </a:r>
            <a:br>
              <a:rPr lang="de-DE" sz="1600" dirty="0">
                <a:solidFill>
                  <a:schemeClr val="tx1"/>
                </a:solidFill>
                <a:latin typeface="Arial "/>
              </a:rPr>
            </a:br>
            <a:r>
              <a:rPr lang="de-DE" sz="1600" dirty="0">
                <a:solidFill>
                  <a:schemeClr val="tx1"/>
                </a:solidFill>
                <a:latin typeface="Arial "/>
              </a:rPr>
              <a:t>  (ohne jegliche Kenntnisse zum Einsatzverlauf )</a:t>
            </a:r>
            <a:br>
              <a:rPr lang="de-DE" sz="1600" dirty="0">
                <a:solidFill>
                  <a:schemeClr val="tx1"/>
                </a:solidFill>
                <a:latin typeface="Arial "/>
              </a:rPr>
            </a:br>
            <a:br>
              <a:rPr lang="de-DE" sz="800" dirty="0">
                <a:solidFill>
                  <a:schemeClr val="accent5">
                    <a:lumMod val="60000"/>
                    <a:lumOff val="40000"/>
                  </a:schemeClr>
                </a:solidFill>
              </a:rPr>
            </a:br>
            <a:br>
              <a:rPr lang="de-DE" sz="800" dirty="0">
                <a:solidFill>
                  <a:schemeClr val="accent5">
                    <a:lumMod val="60000"/>
                    <a:lumOff val="40000"/>
                  </a:schemeClr>
                </a:solidFill>
              </a:rPr>
            </a:br>
            <a:br>
              <a:rPr lang="de-DE" sz="1600" dirty="0">
                <a:latin typeface="Arial "/>
              </a:rPr>
            </a:br>
            <a:br>
              <a:rPr lang="de-DE" sz="1600" dirty="0">
                <a:latin typeface="Arial "/>
              </a:rPr>
            </a:br>
            <a:endParaRPr lang="de-DE" sz="1600" dirty="0">
              <a:latin typeface="Arial "/>
            </a:endParaRPr>
          </a:p>
        </p:txBody>
      </p:sp>
      <p:sp>
        <p:nvSpPr>
          <p:cNvPr id="5" name="Textplatzhalter 4">
            <a:extLst>
              <a:ext uri="{FF2B5EF4-FFF2-40B4-BE49-F238E27FC236}">
                <a16:creationId xmlns:a16="http://schemas.microsoft.com/office/drawing/2014/main" id="{8F2B29BE-6FFA-E27F-8DB2-E5458CEEEC70}"/>
              </a:ext>
            </a:extLst>
          </p:cNvPr>
          <p:cNvSpPr>
            <a:spLocks noGrp="1"/>
          </p:cNvSpPr>
          <p:nvPr>
            <p:ph type="body" sz="quarter" idx="13"/>
          </p:nvPr>
        </p:nvSpPr>
        <p:spPr/>
        <p:txBody>
          <a:bodyPr/>
          <a:lstStyle/>
          <a:p>
            <a:endParaRPr lang="de-DE" dirty="0"/>
          </a:p>
        </p:txBody>
      </p:sp>
      <p:sp>
        <p:nvSpPr>
          <p:cNvPr id="6" name="Fußzeilenplatzhalter 5">
            <a:extLst>
              <a:ext uri="{FF2B5EF4-FFF2-40B4-BE49-F238E27FC236}">
                <a16:creationId xmlns:a16="http://schemas.microsoft.com/office/drawing/2014/main" id="{ABBE91A5-CB30-72B0-1B77-4858D719FF9E}"/>
              </a:ext>
            </a:extLst>
          </p:cNvPr>
          <p:cNvSpPr>
            <a:spLocks noGrp="1"/>
          </p:cNvSpPr>
          <p:nvPr>
            <p:ph type="ftr" sz="quarter" idx="11"/>
          </p:nvPr>
        </p:nvSpPr>
        <p:spPr/>
        <p:txBody>
          <a:bodyPr/>
          <a:lstStyle/>
          <a:p>
            <a:r>
              <a:rPr lang="de-DE"/>
              <a:t>https://medizinrecht-heynemann.de</a:t>
            </a:r>
          </a:p>
        </p:txBody>
      </p:sp>
      <p:sp>
        <p:nvSpPr>
          <p:cNvPr id="7" name="Foliennummernplatzhalter 6">
            <a:extLst>
              <a:ext uri="{FF2B5EF4-FFF2-40B4-BE49-F238E27FC236}">
                <a16:creationId xmlns:a16="http://schemas.microsoft.com/office/drawing/2014/main" id="{07EA5D93-D008-E864-6267-10351CA64DB5}"/>
              </a:ext>
            </a:extLst>
          </p:cNvPr>
          <p:cNvSpPr>
            <a:spLocks noGrp="1"/>
          </p:cNvSpPr>
          <p:nvPr>
            <p:ph type="sldNum" sz="quarter" idx="12"/>
          </p:nvPr>
        </p:nvSpPr>
        <p:spPr/>
        <p:txBody>
          <a:bodyPr/>
          <a:lstStyle/>
          <a:p>
            <a:fld id="{C45FBEE2-050D-3C4B-A393-2809FB5B6F0D}" type="slidenum">
              <a:rPr lang="de-DE" smtClean="0"/>
              <a:t>14</a:t>
            </a:fld>
            <a:endParaRPr lang="de-DE"/>
          </a:p>
        </p:txBody>
      </p:sp>
      <p:pic>
        <p:nvPicPr>
          <p:cNvPr id="3" name="Grafik 2">
            <a:extLst>
              <a:ext uri="{FF2B5EF4-FFF2-40B4-BE49-F238E27FC236}">
                <a16:creationId xmlns:a16="http://schemas.microsoft.com/office/drawing/2014/main" id="{54A59E78-63F4-18C9-CACD-6E6EE99404B6}"/>
              </a:ext>
            </a:extLst>
          </p:cNvPr>
          <p:cNvPicPr>
            <a:picLocks noChangeAspect="1"/>
          </p:cNvPicPr>
          <p:nvPr/>
        </p:nvPicPr>
        <p:blipFill>
          <a:blip r:embed="rId2"/>
          <a:stretch>
            <a:fillRect/>
          </a:stretch>
        </p:blipFill>
        <p:spPr>
          <a:xfrm>
            <a:off x="3053582" y="2000561"/>
            <a:ext cx="6773243" cy="1615580"/>
          </a:xfrm>
          <a:prstGeom prst="rect">
            <a:avLst/>
          </a:prstGeom>
        </p:spPr>
      </p:pic>
    </p:spTree>
    <p:extLst>
      <p:ext uri="{BB962C8B-B14F-4D97-AF65-F5344CB8AC3E}">
        <p14:creationId xmlns:p14="http://schemas.microsoft.com/office/powerpoint/2010/main" val="509650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7E954-4AA0-4836-DEB9-1A511501A3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EED844-9245-DE48-0C6C-98110E0869DD}"/>
              </a:ext>
            </a:extLst>
          </p:cNvPr>
          <p:cNvSpPr>
            <a:spLocks noGrp="1"/>
          </p:cNvSpPr>
          <p:nvPr>
            <p:ph type="title"/>
          </p:nvPr>
        </p:nvSpPr>
        <p:spPr>
          <a:xfrm>
            <a:off x="1726691" y="545556"/>
            <a:ext cx="8577073" cy="5961888"/>
          </a:xfrm>
        </p:spPr>
        <p:txBody>
          <a:bodyPr>
            <a:noAutofit/>
          </a:bodyPr>
          <a:lstStyle/>
          <a:p>
            <a:br>
              <a:rPr lang="de-DE" sz="1600" b="1" dirty="0">
                <a:solidFill>
                  <a:schemeClr val="tx1"/>
                </a:solidFill>
                <a:latin typeface="Arial "/>
              </a:rPr>
            </a:br>
            <a:br>
              <a:rPr lang="de-DE" sz="1600" b="1" dirty="0">
                <a:solidFill>
                  <a:schemeClr val="tx1"/>
                </a:solidFill>
                <a:latin typeface="Arial "/>
              </a:rPr>
            </a:br>
            <a:br>
              <a:rPr lang="de-DE" sz="1600" b="1" dirty="0">
                <a:solidFill>
                  <a:schemeClr val="tx1"/>
                </a:solidFill>
                <a:latin typeface="Arial "/>
              </a:rPr>
            </a:br>
            <a:r>
              <a:rPr lang="de-DE" sz="1600" dirty="0">
                <a:solidFill>
                  <a:schemeClr val="tx1"/>
                </a:solidFill>
                <a:latin typeface="Arial "/>
              </a:rPr>
              <a:t>Ebenfalls aus dem Beschluss des Landgerichtes:</a:t>
            </a:r>
            <a:br>
              <a:rPr lang="de-DE" sz="1600" dirty="0">
                <a:solidFill>
                  <a:schemeClr val="tx1"/>
                </a:solidFill>
                <a:latin typeface="Arial "/>
              </a:rPr>
            </a:br>
            <a:br>
              <a:rPr lang="de-DE" sz="1600" dirty="0">
                <a:solidFill>
                  <a:schemeClr val="tx1"/>
                </a:solidFill>
                <a:latin typeface="Arial "/>
              </a:rPr>
            </a:br>
            <a:r>
              <a:rPr lang="de-DE" sz="1600" dirty="0">
                <a:solidFill>
                  <a:schemeClr val="tx1"/>
                </a:solidFill>
                <a:latin typeface="Arial "/>
              </a:rPr>
              <a:t>- Fakten: heute ist gerichtlich geklärt und durch 5 Gutachten bestätigt, dass die Taten des</a:t>
            </a:r>
            <a:br>
              <a:rPr lang="de-DE" sz="1600" dirty="0">
                <a:solidFill>
                  <a:schemeClr val="tx1"/>
                </a:solidFill>
                <a:latin typeface="Arial "/>
              </a:rPr>
            </a:br>
            <a:r>
              <a:rPr lang="de-DE" sz="1600" dirty="0">
                <a:solidFill>
                  <a:schemeClr val="tx1"/>
                </a:solidFill>
                <a:latin typeface="Arial "/>
              </a:rPr>
              <a:t>  Notarztes Dr.  H. „schlechterdings unvertretbar“ waren (u.a. 4 Never </a:t>
            </a:r>
            <a:r>
              <a:rPr lang="de-DE" sz="1600" dirty="0" err="1">
                <a:solidFill>
                  <a:schemeClr val="tx1"/>
                </a:solidFill>
                <a:latin typeface="Arial "/>
              </a:rPr>
              <a:t>events</a:t>
            </a:r>
            <a:r>
              <a:rPr lang="de-DE" sz="1600" dirty="0">
                <a:solidFill>
                  <a:schemeClr val="tx1"/>
                </a:solidFill>
                <a:latin typeface="Arial "/>
              </a:rPr>
              <a:t>)</a:t>
            </a:r>
            <a:br>
              <a:rPr lang="de-DE" sz="1600" dirty="0">
                <a:solidFill>
                  <a:schemeClr val="tx1"/>
                </a:solidFill>
                <a:latin typeface="Arial "/>
              </a:rPr>
            </a:br>
            <a:br>
              <a:rPr lang="de-DE" sz="1600" dirty="0">
                <a:solidFill>
                  <a:schemeClr val="tx1"/>
                </a:solidFill>
                <a:latin typeface="Arial "/>
              </a:rPr>
            </a:br>
            <a:r>
              <a:rPr lang="de-DE" sz="1600" dirty="0">
                <a:solidFill>
                  <a:schemeClr val="tx1"/>
                </a:solidFill>
                <a:latin typeface="Arial "/>
              </a:rPr>
              <a:t>- Der betreffende Notfallsanitäter war zum damaligen Zeitpunkt selbstständiger Ausbilder für</a:t>
            </a:r>
            <a:br>
              <a:rPr lang="de-DE" sz="1600" dirty="0">
                <a:solidFill>
                  <a:schemeClr val="tx1"/>
                </a:solidFill>
                <a:latin typeface="Arial "/>
              </a:rPr>
            </a:br>
            <a:r>
              <a:rPr lang="de-DE" sz="1600" dirty="0">
                <a:solidFill>
                  <a:schemeClr val="tx1"/>
                </a:solidFill>
                <a:latin typeface="Arial "/>
              </a:rPr>
              <a:t>  Rettungskräfte und hat dort Fortbildungen angeboten für : Kindernotfälle, EKG</a:t>
            </a:r>
            <a:br>
              <a:rPr lang="de-DE" sz="1600" dirty="0">
                <a:solidFill>
                  <a:schemeClr val="tx1"/>
                </a:solidFill>
                <a:latin typeface="Arial "/>
              </a:rPr>
            </a:br>
            <a:r>
              <a:rPr lang="de-DE" sz="1600" dirty="0">
                <a:solidFill>
                  <a:schemeClr val="tx1"/>
                </a:solidFill>
                <a:latin typeface="Arial "/>
              </a:rPr>
              <a:t>  Interpretation; Medikamentenintoxikationen…</a:t>
            </a:r>
            <a:br>
              <a:rPr lang="de-DE" sz="1600" dirty="0">
                <a:solidFill>
                  <a:schemeClr val="tx1"/>
                </a:solidFill>
                <a:latin typeface="Arial "/>
              </a:rPr>
            </a:br>
            <a:br>
              <a:rPr lang="de-DE" sz="1600" dirty="0">
                <a:solidFill>
                  <a:schemeClr val="tx1"/>
                </a:solidFill>
                <a:latin typeface="Arial "/>
              </a:rPr>
            </a:br>
            <a:r>
              <a:rPr lang="de-DE" sz="1600" dirty="0">
                <a:solidFill>
                  <a:schemeClr val="tx1"/>
                </a:solidFill>
                <a:latin typeface="Arial "/>
              </a:rPr>
              <a:t>- Leitet seit Oktober 2023 eine Schule für Rettungskräfte in Kiel</a:t>
            </a:r>
            <a:br>
              <a:rPr lang="de-DE" sz="1600" dirty="0">
                <a:solidFill>
                  <a:schemeClr val="tx1"/>
                </a:solidFill>
                <a:latin typeface="Arial "/>
              </a:rPr>
            </a:br>
            <a:br>
              <a:rPr lang="de-DE" sz="1600" dirty="0">
                <a:latin typeface="Arial "/>
              </a:rPr>
            </a:br>
            <a:br>
              <a:rPr lang="de-DE" sz="1600" dirty="0">
                <a:latin typeface="Arial "/>
              </a:rPr>
            </a:br>
            <a:br>
              <a:rPr lang="de-DE" sz="1600" dirty="0">
                <a:latin typeface="Arial "/>
              </a:rPr>
            </a:br>
            <a:endParaRPr lang="de-DE" sz="1600" dirty="0">
              <a:latin typeface="Arial "/>
            </a:endParaRPr>
          </a:p>
        </p:txBody>
      </p:sp>
      <p:sp>
        <p:nvSpPr>
          <p:cNvPr id="5" name="Textplatzhalter 4">
            <a:extLst>
              <a:ext uri="{FF2B5EF4-FFF2-40B4-BE49-F238E27FC236}">
                <a16:creationId xmlns:a16="http://schemas.microsoft.com/office/drawing/2014/main" id="{8F2B29BE-6FFA-E27F-8DB2-E5458CEEEC70}"/>
              </a:ext>
            </a:extLst>
          </p:cNvPr>
          <p:cNvSpPr>
            <a:spLocks noGrp="1"/>
          </p:cNvSpPr>
          <p:nvPr>
            <p:ph type="body" sz="quarter" idx="13"/>
          </p:nvPr>
        </p:nvSpPr>
        <p:spPr/>
        <p:txBody>
          <a:bodyPr/>
          <a:lstStyle/>
          <a:p>
            <a:endParaRPr lang="de-DE" dirty="0"/>
          </a:p>
        </p:txBody>
      </p:sp>
      <p:sp>
        <p:nvSpPr>
          <p:cNvPr id="6" name="Fußzeilenplatzhalter 5">
            <a:extLst>
              <a:ext uri="{FF2B5EF4-FFF2-40B4-BE49-F238E27FC236}">
                <a16:creationId xmlns:a16="http://schemas.microsoft.com/office/drawing/2014/main" id="{ABBE91A5-CB30-72B0-1B77-4858D719FF9E}"/>
              </a:ext>
            </a:extLst>
          </p:cNvPr>
          <p:cNvSpPr>
            <a:spLocks noGrp="1"/>
          </p:cNvSpPr>
          <p:nvPr>
            <p:ph type="ftr" sz="quarter" idx="11"/>
          </p:nvPr>
        </p:nvSpPr>
        <p:spPr/>
        <p:txBody>
          <a:bodyPr/>
          <a:lstStyle/>
          <a:p>
            <a:r>
              <a:rPr lang="de-DE"/>
              <a:t>https://medizinrecht-heynemann.de</a:t>
            </a:r>
          </a:p>
        </p:txBody>
      </p:sp>
      <p:sp>
        <p:nvSpPr>
          <p:cNvPr id="7" name="Foliennummernplatzhalter 6">
            <a:extLst>
              <a:ext uri="{FF2B5EF4-FFF2-40B4-BE49-F238E27FC236}">
                <a16:creationId xmlns:a16="http://schemas.microsoft.com/office/drawing/2014/main" id="{07EA5D93-D008-E864-6267-10351CA64DB5}"/>
              </a:ext>
            </a:extLst>
          </p:cNvPr>
          <p:cNvSpPr>
            <a:spLocks noGrp="1"/>
          </p:cNvSpPr>
          <p:nvPr>
            <p:ph type="sldNum" sz="quarter" idx="12"/>
          </p:nvPr>
        </p:nvSpPr>
        <p:spPr/>
        <p:txBody>
          <a:bodyPr/>
          <a:lstStyle/>
          <a:p>
            <a:fld id="{C45FBEE2-050D-3C4B-A393-2809FB5B6F0D}" type="slidenum">
              <a:rPr lang="de-DE" smtClean="0"/>
              <a:t>15</a:t>
            </a:fld>
            <a:endParaRPr lang="de-DE"/>
          </a:p>
        </p:txBody>
      </p:sp>
      <p:pic>
        <p:nvPicPr>
          <p:cNvPr id="3" name="Grafik 2">
            <a:extLst>
              <a:ext uri="{FF2B5EF4-FFF2-40B4-BE49-F238E27FC236}">
                <a16:creationId xmlns:a16="http://schemas.microsoft.com/office/drawing/2014/main" id="{AF3F07D8-251E-C78C-31F3-E1B0DFF0F0FE}"/>
              </a:ext>
            </a:extLst>
          </p:cNvPr>
          <p:cNvPicPr>
            <a:picLocks noChangeAspect="1"/>
          </p:cNvPicPr>
          <p:nvPr/>
        </p:nvPicPr>
        <p:blipFill>
          <a:blip r:embed="rId2"/>
          <a:stretch>
            <a:fillRect/>
          </a:stretch>
        </p:blipFill>
        <p:spPr>
          <a:xfrm>
            <a:off x="1711197" y="675413"/>
            <a:ext cx="8608060" cy="2753587"/>
          </a:xfrm>
          <a:prstGeom prst="rect">
            <a:avLst/>
          </a:prstGeom>
        </p:spPr>
      </p:pic>
    </p:spTree>
    <p:extLst>
      <p:ext uri="{BB962C8B-B14F-4D97-AF65-F5344CB8AC3E}">
        <p14:creationId xmlns:p14="http://schemas.microsoft.com/office/powerpoint/2010/main" val="1431893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7E954-4AA0-4836-DEB9-1A511501A3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EED844-9245-DE48-0C6C-98110E0869DD}"/>
              </a:ext>
            </a:extLst>
          </p:cNvPr>
          <p:cNvSpPr>
            <a:spLocks noGrp="1"/>
          </p:cNvSpPr>
          <p:nvPr>
            <p:ph type="title"/>
          </p:nvPr>
        </p:nvSpPr>
        <p:spPr>
          <a:xfrm>
            <a:off x="2936240" y="1076962"/>
            <a:ext cx="8411210" cy="4921502"/>
          </a:xfrm>
        </p:spPr>
        <p:txBody>
          <a:bodyPr>
            <a:noAutofit/>
          </a:bodyPr>
          <a:lstStyle/>
          <a:p>
            <a:pPr algn="l"/>
            <a:r>
              <a:rPr lang="de-DE" sz="1600" b="1" dirty="0">
                <a:solidFill>
                  <a:schemeClr val="tx1"/>
                </a:solidFill>
                <a:latin typeface="Arial "/>
              </a:rPr>
              <a:t>Zivilrechtliche Haftung </a:t>
            </a:r>
            <a:br>
              <a:rPr lang="de-DE" sz="1600" dirty="0">
                <a:solidFill>
                  <a:schemeClr val="tx1"/>
                </a:solidFill>
                <a:latin typeface="Arial "/>
              </a:rPr>
            </a:br>
            <a:br>
              <a:rPr lang="de-DE" sz="1600" dirty="0">
                <a:solidFill>
                  <a:schemeClr val="tx1"/>
                </a:solidFill>
                <a:latin typeface="Arial "/>
              </a:rPr>
            </a:br>
            <a:r>
              <a:rPr lang="de-DE" sz="1600" dirty="0">
                <a:solidFill>
                  <a:schemeClr val="tx1"/>
                </a:solidFill>
                <a:latin typeface="Arial "/>
              </a:rPr>
              <a:t>Besonderheiten im Rettungsdienst: </a:t>
            </a:r>
            <a:br>
              <a:rPr lang="de-DE" sz="1600" dirty="0">
                <a:solidFill>
                  <a:schemeClr val="tx1"/>
                </a:solidFill>
                <a:latin typeface="Arial "/>
              </a:rPr>
            </a:br>
            <a:br>
              <a:rPr lang="de-DE" sz="1600" dirty="0">
                <a:solidFill>
                  <a:schemeClr val="tx1"/>
                </a:solidFill>
                <a:latin typeface="Arial "/>
              </a:rPr>
            </a:br>
            <a:r>
              <a:rPr lang="de-DE" sz="1600" dirty="0">
                <a:solidFill>
                  <a:schemeClr val="tx1"/>
                </a:solidFill>
                <a:latin typeface="Arial "/>
              </a:rPr>
              <a:t>- beteiligte Akteure sind unterschiedlich organisiert</a:t>
            </a:r>
            <a:br>
              <a:rPr lang="de-DE" sz="1600" dirty="0">
                <a:solidFill>
                  <a:schemeClr val="tx1"/>
                </a:solidFill>
                <a:latin typeface="Arial "/>
              </a:rPr>
            </a:br>
            <a:r>
              <a:rPr lang="de-DE" sz="1600" dirty="0">
                <a:solidFill>
                  <a:schemeClr val="tx1"/>
                </a:solidFill>
                <a:latin typeface="Arial "/>
              </a:rPr>
              <a:t>- Akteure haben in der Regel unterschiedliche medizinische Qualifikationen</a:t>
            </a:r>
            <a:br>
              <a:rPr lang="de-DE" sz="1600" dirty="0">
                <a:solidFill>
                  <a:schemeClr val="tx1"/>
                </a:solidFill>
                <a:latin typeface="Arial "/>
              </a:rPr>
            </a:br>
            <a:r>
              <a:rPr lang="de-DE" sz="1600" dirty="0">
                <a:solidFill>
                  <a:schemeClr val="tx1"/>
                </a:solidFill>
                <a:latin typeface="Arial "/>
              </a:rPr>
              <a:t>- Akteure treffen zumeist auf unbekannte Patienten</a:t>
            </a:r>
            <a:br>
              <a:rPr lang="de-DE" sz="1600" dirty="0">
                <a:solidFill>
                  <a:schemeClr val="tx1"/>
                </a:solidFill>
                <a:latin typeface="Arial "/>
              </a:rPr>
            </a:br>
            <a:r>
              <a:rPr lang="de-DE" sz="1600" dirty="0">
                <a:solidFill>
                  <a:schemeClr val="tx1"/>
                </a:solidFill>
                <a:latin typeface="Arial "/>
              </a:rPr>
              <a:t>- Es müssen binnen kurzer Zeit schwerwiegende Entscheidungen getroffen werden.</a:t>
            </a:r>
            <a:br>
              <a:rPr lang="de-DE" sz="1600" dirty="0">
                <a:solidFill>
                  <a:schemeClr val="tx1"/>
                </a:solidFill>
                <a:latin typeface="Arial "/>
              </a:rPr>
            </a:br>
            <a:br>
              <a:rPr lang="de-DE" sz="1600" dirty="0">
                <a:solidFill>
                  <a:schemeClr val="tx1"/>
                </a:solidFill>
                <a:latin typeface="Arial "/>
              </a:rPr>
            </a:br>
            <a:br>
              <a:rPr lang="de-DE" sz="1600" dirty="0">
                <a:solidFill>
                  <a:schemeClr val="tx1"/>
                </a:solidFill>
                <a:latin typeface="Arial "/>
              </a:rPr>
            </a:br>
            <a:br>
              <a:rPr lang="de-DE" sz="1600" dirty="0">
                <a:solidFill>
                  <a:schemeClr val="tx1"/>
                </a:solidFill>
                <a:latin typeface="Arial "/>
              </a:rPr>
            </a:br>
            <a:br>
              <a:rPr lang="de-DE" sz="1600" dirty="0">
                <a:solidFill>
                  <a:schemeClr val="tx1"/>
                </a:solidFill>
                <a:latin typeface="Arial "/>
              </a:rPr>
            </a:br>
            <a:br>
              <a:rPr lang="de-DE" sz="1600" dirty="0">
                <a:solidFill>
                  <a:schemeClr val="tx1"/>
                </a:solidFill>
                <a:latin typeface="Arial "/>
              </a:rPr>
            </a:br>
            <a:br>
              <a:rPr lang="de-DE" sz="1600" dirty="0">
                <a:solidFill>
                  <a:schemeClr val="tx1"/>
                </a:solidFill>
                <a:latin typeface="Arial "/>
              </a:rPr>
            </a:br>
            <a:br>
              <a:rPr lang="de-DE" sz="1600" dirty="0">
                <a:solidFill>
                  <a:schemeClr val="tx1"/>
                </a:solidFill>
                <a:latin typeface="Arial "/>
              </a:rPr>
            </a:br>
            <a:br>
              <a:rPr lang="de-DE" sz="1600" dirty="0">
                <a:solidFill>
                  <a:schemeClr val="tx1"/>
                </a:solidFill>
                <a:latin typeface="Arial "/>
              </a:rPr>
            </a:br>
            <a:br>
              <a:rPr lang="de-DE" sz="1600" dirty="0">
                <a:solidFill>
                  <a:schemeClr val="tx1"/>
                </a:solidFill>
                <a:latin typeface="Arial "/>
              </a:rPr>
            </a:br>
            <a:r>
              <a:rPr lang="de-DE" sz="1600" dirty="0">
                <a:solidFill>
                  <a:schemeClr val="tx1"/>
                </a:solidFill>
                <a:latin typeface="Arial "/>
              </a:rPr>
              <a:t> </a:t>
            </a:r>
          </a:p>
        </p:txBody>
      </p:sp>
      <p:sp>
        <p:nvSpPr>
          <p:cNvPr id="5" name="Textplatzhalter 4">
            <a:extLst>
              <a:ext uri="{FF2B5EF4-FFF2-40B4-BE49-F238E27FC236}">
                <a16:creationId xmlns:a16="http://schemas.microsoft.com/office/drawing/2014/main" id="{8F2B29BE-6FFA-E27F-8DB2-E5458CEEEC70}"/>
              </a:ext>
            </a:extLst>
          </p:cNvPr>
          <p:cNvSpPr>
            <a:spLocks noGrp="1"/>
          </p:cNvSpPr>
          <p:nvPr>
            <p:ph type="body" sz="quarter" idx="13"/>
          </p:nvPr>
        </p:nvSpPr>
        <p:spPr/>
        <p:txBody>
          <a:bodyPr/>
          <a:lstStyle/>
          <a:p>
            <a:endParaRPr lang="de-DE" dirty="0"/>
          </a:p>
        </p:txBody>
      </p:sp>
      <p:sp>
        <p:nvSpPr>
          <p:cNvPr id="6" name="Fußzeilenplatzhalter 5">
            <a:extLst>
              <a:ext uri="{FF2B5EF4-FFF2-40B4-BE49-F238E27FC236}">
                <a16:creationId xmlns:a16="http://schemas.microsoft.com/office/drawing/2014/main" id="{ABBE91A5-CB30-72B0-1B77-4858D719FF9E}"/>
              </a:ext>
            </a:extLst>
          </p:cNvPr>
          <p:cNvSpPr>
            <a:spLocks noGrp="1"/>
          </p:cNvSpPr>
          <p:nvPr>
            <p:ph type="ftr" sz="quarter" idx="11"/>
          </p:nvPr>
        </p:nvSpPr>
        <p:spPr/>
        <p:txBody>
          <a:bodyPr/>
          <a:lstStyle/>
          <a:p>
            <a:r>
              <a:rPr lang="de-DE"/>
              <a:t>https://medizinrecht-heynemann.de</a:t>
            </a:r>
          </a:p>
        </p:txBody>
      </p:sp>
      <p:sp>
        <p:nvSpPr>
          <p:cNvPr id="7" name="Foliennummernplatzhalter 6">
            <a:extLst>
              <a:ext uri="{FF2B5EF4-FFF2-40B4-BE49-F238E27FC236}">
                <a16:creationId xmlns:a16="http://schemas.microsoft.com/office/drawing/2014/main" id="{07EA5D93-D008-E864-6267-10351CA64DB5}"/>
              </a:ext>
            </a:extLst>
          </p:cNvPr>
          <p:cNvSpPr>
            <a:spLocks noGrp="1"/>
          </p:cNvSpPr>
          <p:nvPr>
            <p:ph type="sldNum" sz="quarter" idx="12"/>
          </p:nvPr>
        </p:nvSpPr>
        <p:spPr/>
        <p:txBody>
          <a:bodyPr/>
          <a:lstStyle/>
          <a:p>
            <a:fld id="{C45FBEE2-050D-3C4B-A393-2809FB5B6F0D}" type="slidenum">
              <a:rPr lang="de-DE" smtClean="0"/>
              <a:t>16</a:t>
            </a:fld>
            <a:endParaRPr lang="de-DE"/>
          </a:p>
        </p:txBody>
      </p:sp>
    </p:spTree>
    <p:extLst>
      <p:ext uri="{BB962C8B-B14F-4D97-AF65-F5344CB8AC3E}">
        <p14:creationId xmlns:p14="http://schemas.microsoft.com/office/powerpoint/2010/main" val="485038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018C03-6581-151B-75C0-A14A57A0C1C7}"/>
              </a:ext>
            </a:extLst>
          </p:cNvPr>
          <p:cNvSpPr>
            <a:spLocks noGrp="1"/>
          </p:cNvSpPr>
          <p:nvPr>
            <p:ph type="title"/>
          </p:nvPr>
        </p:nvSpPr>
        <p:spPr/>
        <p:txBody>
          <a:bodyPr/>
          <a:lstStyle/>
          <a:p>
            <a:r>
              <a:rPr lang="de-DE" dirty="0">
                <a:solidFill>
                  <a:schemeClr val="tx1"/>
                </a:solidFill>
                <a:latin typeface="Arial "/>
              </a:rPr>
              <a:t>Organisation</a:t>
            </a:r>
            <a:r>
              <a:rPr lang="de-DE" dirty="0"/>
              <a:t> </a:t>
            </a:r>
          </a:p>
        </p:txBody>
      </p:sp>
      <p:sp>
        <p:nvSpPr>
          <p:cNvPr id="3" name="Inhaltsplatzhalter 2">
            <a:extLst>
              <a:ext uri="{FF2B5EF4-FFF2-40B4-BE49-F238E27FC236}">
                <a16:creationId xmlns:a16="http://schemas.microsoft.com/office/drawing/2014/main" id="{FE972ADE-CA90-8987-D6DD-675CA711BE59}"/>
              </a:ext>
            </a:extLst>
          </p:cNvPr>
          <p:cNvSpPr>
            <a:spLocks noGrp="1"/>
          </p:cNvSpPr>
          <p:nvPr>
            <p:ph idx="1"/>
          </p:nvPr>
        </p:nvSpPr>
        <p:spPr>
          <a:xfrm>
            <a:off x="838200" y="1400176"/>
            <a:ext cx="10515600" cy="4776788"/>
          </a:xfrm>
        </p:spPr>
        <p:txBody>
          <a:bodyPr>
            <a:normAutofit/>
          </a:bodyPr>
          <a:lstStyle/>
          <a:p>
            <a:pPr marL="0" indent="0">
              <a:buNone/>
            </a:pPr>
            <a:r>
              <a:rPr lang="de-DE" sz="1600" dirty="0">
                <a:solidFill>
                  <a:schemeClr val="tx1"/>
                </a:solidFill>
              </a:rPr>
              <a:t>Der Rettungsdienst ist i.d.R. öffentlich-rechtlich organisiert. Der Träger des Rettungsdienstes muss über § 839 BGB </a:t>
            </a:r>
            <a:r>
              <a:rPr lang="de-DE" sz="1600" dirty="0" err="1">
                <a:solidFill>
                  <a:schemeClr val="tx1"/>
                </a:solidFill>
              </a:rPr>
              <a:t>i.V.m</a:t>
            </a:r>
            <a:r>
              <a:rPr lang="de-DE" sz="1600" dirty="0">
                <a:solidFill>
                  <a:schemeClr val="tx1"/>
                </a:solidFill>
              </a:rPr>
              <a:t>. Art. 34 GG in die Haftung genommen werden. Sämtliche Akteure handeln als „Beamte“ </a:t>
            </a:r>
            <a:r>
              <a:rPr lang="de-DE" sz="1600" dirty="0" err="1">
                <a:solidFill>
                  <a:schemeClr val="tx1"/>
                </a:solidFill>
              </a:rPr>
              <a:t>i.S.d</a:t>
            </a:r>
            <a:r>
              <a:rPr lang="de-DE" sz="1600" dirty="0">
                <a:solidFill>
                  <a:schemeClr val="tx1"/>
                </a:solidFill>
              </a:rPr>
              <a:t>. § 839 BGB.</a:t>
            </a:r>
          </a:p>
          <a:p>
            <a:pPr marL="0" indent="0">
              <a:buNone/>
            </a:pPr>
            <a:r>
              <a:rPr lang="de-DE" sz="1600" dirty="0">
                <a:solidFill>
                  <a:schemeClr val="tx1"/>
                </a:solidFill>
              </a:rPr>
              <a:t>In Schleswig-Holstein sind Träger des Rettungsdienstes die Landkreise und die kreisfreien Städte. </a:t>
            </a:r>
          </a:p>
          <a:p>
            <a:pPr marL="0" indent="0">
              <a:buNone/>
            </a:pPr>
            <a:r>
              <a:rPr lang="de-DE" sz="1600" dirty="0">
                <a:solidFill>
                  <a:schemeClr val="tx1"/>
                </a:solidFill>
              </a:rPr>
              <a:t>Dieser kann durch öffentlich-rechtliche Verträge oder Auftrag Aufgaben delegieren:</a:t>
            </a:r>
          </a:p>
          <a:p>
            <a:pPr marL="0" indent="0">
              <a:buNone/>
            </a:pPr>
            <a:endParaRPr lang="de-DE" sz="1600" dirty="0"/>
          </a:p>
          <a:p>
            <a:pPr marL="0" indent="0">
              <a:buNone/>
            </a:pPr>
            <a:r>
              <a:rPr lang="de-DE" sz="1600" dirty="0"/>
              <a:t>  </a:t>
            </a:r>
          </a:p>
        </p:txBody>
      </p:sp>
      <p:sp>
        <p:nvSpPr>
          <p:cNvPr id="4" name="Fußzeilenplatzhalter 3">
            <a:extLst>
              <a:ext uri="{FF2B5EF4-FFF2-40B4-BE49-F238E27FC236}">
                <a16:creationId xmlns:a16="http://schemas.microsoft.com/office/drawing/2014/main" id="{ECF982F3-FA59-5BA6-0BF1-7AE7D24BEDFB}"/>
              </a:ext>
            </a:extLst>
          </p:cNvPr>
          <p:cNvSpPr>
            <a:spLocks noGrp="1"/>
          </p:cNvSpPr>
          <p:nvPr>
            <p:ph type="ftr" sz="quarter" idx="11"/>
          </p:nvPr>
        </p:nvSpPr>
        <p:spPr/>
        <p:txBody>
          <a:bodyPr/>
          <a:lstStyle/>
          <a:p>
            <a:r>
              <a:rPr lang="de-DE"/>
              <a:t>https://medizinrecht-heynemann.de</a:t>
            </a:r>
          </a:p>
        </p:txBody>
      </p:sp>
      <p:sp>
        <p:nvSpPr>
          <p:cNvPr id="5" name="Foliennummernplatzhalter 4">
            <a:extLst>
              <a:ext uri="{FF2B5EF4-FFF2-40B4-BE49-F238E27FC236}">
                <a16:creationId xmlns:a16="http://schemas.microsoft.com/office/drawing/2014/main" id="{95CDCCF7-DA7D-AA8F-447A-2C102740B22B}"/>
              </a:ext>
            </a:extLst>
          </p:cNvPr>
          <p:cNvSpPr>
            <a:spLocks noGrp="1"/>
          </p:cNvSpPr>
          <p:nvPr>
            <p:ph type="sldNum" sz="quarter" idx="12"/>
          </p:nvPr>
        </p:nvSpPr>
        <p:spPr/>
        <p:txBody>
          <a:bodyPr/>
          <a:lstStyle/>
          <a:p>
            <a:fld id="{C45FBEE2-050D-3C4B-A393-2809FB5B6F0D}" type="slidenum">
              <a:rPr lang="de-DE" smtClean="0"/>
              <a:t>17</a:t>
            </a:fld>
            <a:endParaRPr lang="de-DE"/>
          </a:p>
        </p:txBody>
      </p:sp>
      <p:sp>
        <p:nvSpPr>
          <p:cNvPr id="6" name="Rechteck 5">
            <a:extLst>
              <a:ext uri="{FF2B5EF4-FFF2-40B4-BE49-F238E27FC236}">
                <a16:creationId xmlns:a16="http://schemas.microsoft.com/office/drawing/2014/main" id="{78FDA9CD-F131-DEBC-FC3A-D04B98764414}"/>
              </a:ext>
            </a:extLst>
          </p:cNvPr>
          <p:cNvSpPr/>
          <p:nvPr/>
        </p:nvSpPr>
        <p:spPr>
          <a:xfrm>
            <a:off x="1181100" y="3648074"/>
            <a:ext cx="2295525" cy="952502"/>
          </a:xfrm>
          <a:prstGeom prst="rect">
            <a:avLst/>
          </a:prstGeom>
          <a:solidFill>
            <a:srgbClr val="D434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Landkreis </a:t>
            </a:r>
          </a:p>
          <a:p>
            <a:pPr algn="ctr"/>
            <a:r>
              <a:rPr lang="de-DE" sz="1600" dirty="0">
                <a:latin typeface="Arial" panose="020B0604020202020204" pitchFamily="34" charset="0"/>
                <a:cs typeface="Arial" panose="020B0604020202020204" pitchFamily="34" charset="0"/>
              </a:rPr>
              <a:t>Träger des Rettungsdienstes</a:t>
            </a:r>
          </a:p>
        </p:txBody>
      </p:sp>
      <p:sp>
        <p:nvSpPr>
          <p:cNvPr id="7" name="Rechteck 6">
            <a:extLst>
              <a:ext uri="{FF2B5EF4-FFF2-40B4-BE49-F238E27FC236}">
                <a16:creationId xmlns:a16="http://schemas.microsoft.com/office/drawing/2014/main" id="{D318589B-3447-5092-0AAA-D66E4B7CFD38}"/>
              </a:ext>
            </a:extLst>
          </p:cNvPr>
          <p:cNvSpPr/>
          <p:nvPr/>
        </p:nvSpPr>
        <p:spPr>
          <a:xfrm>
            <a:off x="7524752" y="3429001"/>
            <a:ext cx="2381250" cy="1571626"/>
          </a:xfrm>
          <a:prstGeom prst="rect">
            <a:avLst/>
          </a:prstGeom>
          <a:solidFill>
            <a:srgbClr val="D434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latin typeface="Arial" panose="020B0604020202020204" pitchFamily="34" charset="0"/>
                <a:cs typeface="Arial" panose="020B0604020202020204" pitchFamily="34" charset="0"/>
              </a:rPr>
              <a:t>DRK </a:t>
            </a:r>
          </a:p>
          <a:p>
            <a:pPr algn="ctr"/>
            <a:r>
              <a:rPr lang="de-DE" sz="1400" dirty="0">
                <a:latin typeface="Arial" panose="020B0604020202020204" pitchFamily="34" charset="0"/>
                <a:cs typeface="Arial" panose="020B0604020202020204" pitchFamily="34" charset="0"/>
              </a:rPr>
              <a:t>Zuständig für Einsatz und Besetzung der Notärzte und nichtärztliche Rettungskräfte </a:t>
            </a:r>
          </a:p>
        </p:txBody>
      </p:sp>
      <p:sp>
        <p:nvSpPr>
          <p:cNvPr id="8" name="Rechteck 7">
            <a:extLst>
              <a:ext uri="{FF2B5EF4-FFF2-40B4-BE49-F238E27FC236}">
                <a16:creationId xmlns:a16="http://schemas.microsoft.com/office/drawing/2014/main" id="{7A4ADED3-E112-7867-2F99-68C9094A0B7B}"/>
              </a:ext>
            </a:extLst>
          </p:cNvPr>
          <p:cNvSpPr/>
          <p:nvPr/>
        </p:nvSpPr>
        <p:spPr>
          <a:xfrm>
            <a:off x="3583940" y="5460361"/>
            <a:ext cx="2790825" cy="381002"/>
          </a:xfrm>
          <a:prstGeom prst="rect">
            <a:avLst/>
          </a:prstGeom>
          <a:solidFill>
            <a:srgbClr val="D434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Notärzte e.V. </a:t>
            </a:r>
          </a:p>
        </p:txBody>
      </p:sp>
      <p:cxnSp>
        <p:nvCxnSpPr>
          <p:cNvPr id="19" name="Gerade Verbindung mit Pfeil 18">
            <a:extLst>
              <a:ext uri="{FF2B5EF4-FFF2-40B4-BE49-F238E27FC236}">
                <a16:creationId xmlns:a16="http://schemas.microsoft.com/office/drawing/2014/main" id="{E9120B4B-DD67-8BDC-60FA-D30A2AE647D4}"/>
              </a:ext>
            </a:extLst>
          </p:cNvPr>
          <p:cNvCxnSpPr/>
          <p:nvPr/>
        </p:nvCxnSpPr>
        <p:spPr>
          <a:xfrm>
            <a:off x="3657600" y="4133850"/>
            <a:ext cx="3819525"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0" name="Rechteck 19">
            <a:extLst>
              <a:ext uri="{FF2B5EF4-FFF2-40B4-BE49-F238E27FC236}">
                <a16:creationId xmlns:a16="http://schemas.microsoft.com/office/drawing/2014/main" id="{D50BA8D5-5EEF-00DB-85CA-B0178F14367E}"/>
              </a:ext>
            </a:extLst>
          </p:cNvPr>
          <p:cNvSpPr/>
          <p:nvPr/>
        </p:nvSpPr>
        <p:spPr>
          <a:xfrm>
            <a:off x="4343400" y="3895726"/>
            <a:ext cx="2514600" cy="159388"/>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ö-r Vertrag</a:t>
            </a:r>
          </a:p>
        </p:txBody>
      </p:sp>
      <p:cxnSp>
        <p:nvCxnSpPr>
          <p:cNvPr id="22" name="Gerade Verbindung mit Pfeil 21">
            <a:extLst>
              <a:ext uri="{FF2B5EF4-FFF2-40B4-BE49-F238E27FC236}">
                <a16:creationId xmlns:a16="http://schemas.microsoft.com/office/drawing/2014/main" id="{916DB6BE-2835-B3E1-E0E5-9C7AD462CEBC}"/>
              </a:ext>
            </a:extLst>
          </p:cNvPr>
          <p:cNvCxnSpPr>
            <a:cxnSpLocks/>
          </p:cNvCxnSpPr>
          <p:nvPr/>
        </p:nvCxnSpPr>
        <p:spPr>
          <a:xfrm flipH="1">
            <a:off x="5600700" y="4419600"/>
            <a:ext cx="1876425" cy="96202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4" name="Rechteck 23">
            <a:extLst>
              <a:ext uri="{FF2B5EF4-FFF2-40B4-BE49-F238E27FC236}">
                <a16:creationId xmlns:a16="http://schemas.microsoft.com/office/drawing/2014/main" id="{D7434B8A-7168-D091-4C4C-1CCB644562FE}"/>
              </a:ext>
            </a:extLst>
          </p:cNvPr>
          <p:cNvSpPr/>
          <p:nvPr/>
        </p:nvSpPr>
        <p:spPr>
          <a:xfrm>
            <a:off x="6476999" y="4958077"/>
            <a:ext cx="1038225" cy="42354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200" dirty="0">
              <a:latin typeface="Arial" panose="020B0604020202020204" pitchFamily="34" charset="0"/>
              <a:cs typeface="Arial" panose="020B0604020202020204" pitchFamily="34" charset="0"/>
            </a:endParaRPr>
          </a:p>
          <a:p>
            <a:pPr algn="ctr"/>
            <a:r>
              <a:rPr lang="de-DE" sz="1200" dirty="0">
                <a:solidFill>
                  <a:schemeClr val="tx1"/>
                </a:solidFill>
                <a:latin typeface="Arial" panose="020B0604020202020204" pitchFamily="34" charset="0"/>
                <a:cs typeface="Arial" panose="020B0604020202020204" pitchFamily="34" charset="0"/>
              </a:rPr>
              <a:t>Auftrag</a:t>
            </a:r>
          </a:p>
          <a:p>
            <a:pPr algn="ctr"/>
            <a:r>
              <a:rPr lang="de-DE" sz="1200" dirty="0">
                <a:solidFill>
                  <a:schemeClr val="tx1"/>
                </a:solidFill>
                <a:latin typeface="Arial" panose="020B0604020202020204" pitchFamily="34" charset="0"/>
                <a:cs typeface="Arial" panose="020B0604020202020204" pitchFamily="34" charset="0"/>
              </a:rPr>
              <a:t>Besetzung Leistellen</a:t>
            </a:r>
          </a:p>
          <a:p>
            <a:pPr algn="ctr"/>
            <a:endParaRPr lang="de-DE"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4517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018C03-6581-151B-75C0-A14A57A0C1C7}"/>
              </a:ext>
            </a:extLst>
          </p:cNvPr>
          <p:cNvSpPr>
            <a:spLocks noGrp="1"/>
          </p:cNvSpPr>
          <p:nvPr>
            <p:ph type="title"/>
          </p:nvPr>
        </p:nvSpPr>
        <p:spPr/>
        <p:txBody>
          <a:bodyPr/>
          <a:lstStyle/>
          <a:p>
            <a:r>
              <a:rPr lang="de-DE" dirty="0">
                <a:solidFill>
                  <a:schemeClr val="tx1"/>
                </a:solidFill>
                <a:latin typeface="Arial "/>
              </a:rPr>
              <a:t>Zivilrechtliche Haftung</a:t>
            </a:r>
            <a:endParaRPr lang="de-DE" dirty="0">
              <a:latin typeface="Arial "/>
            </a:endParaRPr>
          </a:p>
        </p:txBody>
      </p:sp>
      <p:sp>
        <p:nvSpPr>
          <p:cNvPr id="3" name="Inhaltsplatzhalter 2">
            <a:extLst>
              <a:ext uri="{FF2B5EF4-FFF2-40B4-BE49-F238E27FC236}">
                <a16:creationId xmlns:a16="http://schemas.microsoft.com/office/drawing/2014/main" id="{FE972ADE-CA90-8987-D6DD-675CA711BE59}"/>
              </a:ext>
            </a:extLst>
          </p:cNvPr>
          <p:cNvSpPr>
            <a:spLocks noGrp="1"/>
          </p:cNvSpPr>
          <p:nvPr>
            <p:ph idx="1"/>
          </p:nvPr>
        </p:nvSpPr>
        <p:spPr>
          <a:xfrm>
            <a:off x="838200" y="1688123"/>
            <a:ext cx="10515600" cy="4488840"/>
          </a:xfrm>
        </p:spPr>
        <p:txBody>
          <a:bodyPr>
            <a:normAutofit/>
          </a:bodyPr>
          <a:lstStyle/>
          <a:p>
            <a:pPr marL="0" indent="0">
              <a:buNone/>
            </a:pPr>
            <a:r>
              <a:rPr lang="de-DE" sz="2000" b="1" dirty="0">
                <a:solidFill>
                  <a:schemeClr val="tx1"/>
                </a:solidFill>
              </a:rPr>
              <a:t>Problem: </a:t>
            </a:r>
            <a:r>
              <a:rPr lang="de-DE" sz="2000" b="1" dirty="0">
                <a:solidFill>
                  <a:schemeClr val="tx2"/>
                </a:solidFill>
              </a:rPr>
              <a:t>Passivlegitimation</a:t>
            </a:r>
          </a:p>
          <a:p>
            <a:r>
              <a:rPr lang="de-DE" sz="2000" b="1" dirty="0">
                <a:solidFill>
                  <a:schemeClr val="tx2"/>
                </a:solidFill>
              </a:rPr>
              <a:t> </a:t>
            </a:r>
            <a:r>
              <a:rPr lang="de-DE" sz="2000" dirty="0">
                <a:solidFill>
                  <a:schemeClr val="tx2"/>
                </a:solidFill>
              </a:rPr>
              <a:t>i.d.R. ist der Träger des Rettungsdienstes als hoheitlich Handelnder (§ 839 BGB </a:t>
            </a:r>
            <a:r>
              <a:rPr lang="de-DE" sz="2000" dirty="0" err="1">
                <a:solidFill>
                  <a:schemeClr val="tx2"/>
                </a:solidFill>
              </a:rPr>
              <a:t>i.V.m</a:t>
            </a:r>
            <a:r>
              <a:rPr lang="de-DE" sz="2000" dirty="0">
                <a:solidFill>
                  <a:schemeClr val="tx2"/>
                </a:solidFill>
              </a:rPr>
              <a:t>. Art. 34 GG) in die Haftung zu nehmen.</a:t>
            </a:r>
          </a:p>
          <a:p>
            <a:r>
              <a:rPr lang="de-DE" sz="2000" dirty="0">
                <a:solidFill>
                  <a:schemeClr val="tx2"/>
                </a:solidFill>
              </a:rPr>
              <a:t>dieser kann jedoch ö-r Aufgaben auf Dritte delegieren</a:t>
            </a:r>
          </a:p>
          <a:p>
            <a:r>
              <a:rPr lang="de-DE" sz="2000" dirty="0">
                <a:solidFill>
                  <a:schemeClr val="tx2"/>
                </a:solidFill>
              </a:rPr>
              <a:t>in allen Bundesländern ähnliche Regelungen, Ausnahmen: NRW und Thüringen</a:t>
            </a:r>
          </a:p>
          <a:p>
            <a:r>
              <a:rPr lang="de-DE" sz="2000" dirty="0" err="1">
                <a:solidFill>
                  <a:schemeClr val="tx2"/>
                </a:solidFill>
              </a:rPr>
              <a:t>Rspr</a:t>
            </a:r>
            <a:r>
              <a:rPr lang="de-DE" sz="2000" dirty="0">
                <a:solidFill>
                  <a:schemeClr val="tx2"/>
                </a:solidFill>
              </a:rPr>
              <a:t>.: BGH, Urteil vom 12.01.2017 – III ZR 312/16; OLG Braunschweig, Urteil vom 24.08.2020 – 9 U 27/20; OLG München, Urteil vom 14.06.2022- 23 U 5512/01</a:t>
            </a:r>
          </a:p>
        </p:txBody>
      </p:sp>
      <p:sp>
        <p:nvSpPr>
          <p:cNvPr id="4" name="Fußzeilenplatzhalter 3">
            <a:extLst>
              <a:ext uri="{FF2B5EF4-FFF2-40B4-BE49-F238E27FC236}">
                <a16:creationId xmlns:a16="http://schemas.microsoft.com/office/drawing/2014/main" id="{ECF982F3-FA59-5BA6-0BF1-7AE7D24BEDFB}"/>
              </a:ext>
            </a:extLst>
          </p:cNvPr>
          <p:cNvSpPr>
            <a:spLocks noGrp="1"/>
          </p:cNvSpPr>
          <p:nvPr>
            <p:ph type="ftr" sz="quarter" idx="11"/>
          </p:nvPr>
        </p:nvSpPr>
        <p:spPr/>
        <p:txBody>
          <a:bodyPr/>
          <a:lstStyle/>
          <a:p>
            <a:r>
              <a:rPr lang="de-DE"/>
              <a:t>https://medizinrecht-heynemann.de</a:t>
            </a:r>
          </a:p>
        </p:txBody>
      </p:sp>
      <p:sp>
        <p:nvSpPr>
          <p:cNvPr id="5" name="Foliennummernplatzhalter 4">
            <a:extLst>
              <a:ext uri="{FF2B5EF4-FFF2-40B4-BE49-F238E27FC236}">
                <a16:creationId xmlns:a16="http://schemas.microsoft.com/office/drawing/2014/main" id="{95CDCCF7-DA7D-AA8F-447A-2C102740B22B}"/>
              </a:ext>
            </a:extLst>
          </p:cNvPr>
          <p:cNvSpPr>
            <a:spLocks noGrp="1"/>
          </p:cNvSpPr>
          <p:nvPr>
            <p:ph type="sldNum" sz="quarter" idx="12"/>
          </p:nvPr>
        </p:nvSpPr>
        <p:spPr/>
        <p:txBody>
          <a:bodyPr/>
          <a:lstStyle/>
          <a:p>
            <a:fld id="{C45FBEE2-050D-3C4B-A393-2809FB5B6F0D}" type="slidenum">
              <a:rPr lang="de-DE" smtClean="0"/>
              <a:t>18</a:t>
            </a:fld>
            <a:endParaRPr lang="de-DE"/>
          </a:p>
        </p:txBody>
      </p:sp>
    </p:spTree>
    <p:extLst>
      <p:ext uri="{BB962C8B-B14F-4D97-AF65-F5344CB8AC3E}">
        <p14:creationId xmlns:p14="http://schemas.microsoft.com/office/powerpoint/2010/main" val="3973618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018C03-6581-151B-75C0-A14A57A0C1C7}"/>
              </a:ext>
            </a:extLst>
          </p:cNvPr>
          <p:cNvSpPr>
            <a:spLocks noGrp="1"/>
          </p:cNvSpPr>
          <p:nvPr>
            <p:ph type="title"/>
          </p:nvPr>
        </p:nvSpPr>
        <p:spPr/>
        <p:txBody>
          <a:bodyPr/>
          <a:lstStyle/>
          <a:p>
            <a:r>
              <a:rPr lang="de-DE" dirty="0">
                <a:solidFill>
                  <a:schemeClr val="tx1"/>
                </a:solidFill>
                <a:latin typeface="Arial "/>
              </a:rPr>
              <a:t>Zivilrechtliche Haftung</a:t>
            </a:r>
            <a:endParaRPr lang="de-DE" dirty="0">
              <a:latin typeface="Arial "/>
            </a:endParaRPr>
          </a:p>
        </p:txBody>
      </p:sp>
      <p:sp>
        <p:nvSpPr>
          <p:cNvPr id="3" name="Inhaltsplatzhalter 2">
            <a:extLst>
              <a:ext uri="{FF2B5EF4-FFF2-40B4-BE49-F238E27FC236}">
                <a16:creationId xmlns:a16="http://schemas.microsoft.com/office/drawing/2014/main" id="{FE972ADE-CA90-8987-D6DD-675CA711BE59}"/>
              </a:ext>
            </a:extLst>
          </p:cNvPr>
          <p:cNvSpPr>
            <a:spLocks noGrp="1"/>
          </p:cNvSpPr>
          <p:nvPr>
            <p:ph idx="1"/>
          </p:nvPr>
        </p:nvSpPr>
        <p:spPr>
          <a:xfrm>
            <a:off x="838200" y="1688123"/>
            <a:ext cx="10515600" cy="4488840"/>
          </a:xfrm>
        </p:spPr>
        <p:txBody>
          <a:bodyPr>
            <a:normAutofit/>
          </a:bodyPr>
          <a:lstStyle/>
          <a:p>
            <a:pPr marL="0" indent="0">
              <a:buNone/>
            </a:pPr>
            <a:r>
              <a:rPr lang="de-DE" sz="2000" b="1" dirty="0">
                <a:solidFill>
                  <a:schemeClr val="tx1"/>
                </a:solidFill>
              </a:rPr>
              <a:t>Anspruchsgrundlagen:</a:t>
            </a:r>
          </a:p>
          <a:p>
            <a:r>
              <a:rPr lang="de-DE" sz="2000" b="1" dirty="0">
                <a:solidFill>
                  <a:schemeClr val="tx1"/>
                </a:solidFill>
              </a:rPr>
              <a:t>§ 630h Abs. 4; Abs. 5 Satz 1 BGB, § 839 Abs. 1 BGB, Art 34 Abs. 1 GG, §§ 1 Abs. 1, 3 Abs. 4 SHRDG, </a:t>
            </a:r>
            <a:r>
              <a:rPr lang="de-DE" sz="2000" b="1" dirty="0">
                <a:solidFill>
                  <a:srgbClr val="FF0000"/>
                </a:solidFill>
              </a:rPr>
              <a:t>aber auch:</a:t>
            </a:r>
          </a:p>
          <a:p>
            <a:r>
              <a:rPr lang="de-DE" sz="2000" b="1" dirty="0">
                <a:solidFill>
                  <a:schemeClr val="tx1"/>
                </a:solidFill>
              </a:rPr>
              <a:t>§ 823 Abs. 2 BGB </a:t>
            </a:r>
            <a:r>
              <a:rPr lang="de-DE" sz="2000" b="1" dirty="0" err="1">
                <a:solidFill>
                  <a:schemeClr val="tx1"/>
                </a:solidFill>
              </a:rPr>
              <a:t>i.V.m</a:t>
            </a:r>
            <a:r>
              <a:rPr lang="de-DE" sz="2000" b="1" dirty="0">
                <a:solidFill>
                  <a:schemeClr val="tx1"/>
                </a:solidFill>
              </a:rPr>
              <a:t>. §§ 211,212, 13 StGB, , § 839 Abs. 1 BGB, Art 34 Abs. 1 GG, §§ 1 Abs. 1, 3 Abs. 4 SHRDG,</a:t>
            </a:r>
          </a:p>
          <a:p>
            <a:r>
              <a:rPr lang="de-DE" sz="2000" b="1" dirty="0">
                <a:solidFill>
                  <a:schemeClr val="tx1"/>
                </a:solidFill>
              </a:rPr>
              <a:t>§ 823 Abs. 2 BGB </a:t>
            </a:r>
            <a:r>
              <a:rPr lang="de-DE" sz="2000" b="1" dirty="0" err="1">
                <a:solidFill>
                  <a:schemeClr val="tx1"/>
                </a:solidFill>
              </a:rPr>
              <a:t>i.V.m</a:t>
            </a:r>
            <a:r>
              <a:rPr lang="de-DE" sz="2000" b="1" dirty="0">
                <a:solidFill>
                  <a:schemeClr val="tx1"/>
                </a:solidFill>
              </a:rPr>
              <a:t>. § 227 StGB, § 839 Abs. 1 BGB, Art 34 Abs. 1 GG, §§ 1 Abs. 1, 3 Abs. 4 SHRDG</a:t>
            </a:r>
            <a:endParaRPr lang="de-DE" sz="2000" b="1" dirty="0">
              <a:solidFill>
                <a:schemeClr val="tx2"/>
              </a:solidFill>
            </a:endParaRPr>
          </a:p>
        </p:txBody>
      </p:sp>
      <p:sp>
        <p:nvSpPr>
          <p:cNvPr id="4" name="Fußzeilenplatzhalter 3">
            <a:extLst>
              <a:ext uri="{FF2B5EF4-FFF2-40B4-BE49-F238E27FC236}">
                <a16:creationId xmlns:a16="http://schemas.microsoft.com/office/drawing/2014/main" id="{ECF982F3-FA59-5BA6-0BF1-7AE7D24BEDFB}"/>
              </a:ext>
            </a:extLst>
          </p:cNvPr>
          <p:cNvSpPr>
            <a:spLocks noGrp="1"/>
          </p:cNvSpPr>
          <p:nvPr>
            <p:ph type="ftr" sz="quarter" idx="11"/>
          </p:nvPr>
        </p:nvSpPr>
        <p:spPr/>
        <p:txBody>
          <a:bodyPr/>
          <a:lstStyle/>
          <a:p>
            <a:r>
              <a:rPr lang="de-DE"/>
              <a:t>https://medizinrecht-heynemann.de</a:t>
            </a:r>
          </a:p>
        </p:txBody>
      </p:sp>
      <p:sp>
        <p:nvSpPr>
          <p:cNvPr id="5" name="Foliennummernplatzhalter 4">
            <a:extLst>
              <a:ext uri="{FF2B5EF4-FFF2-40B4-BE49-F238E27FC236}">
                <a16:creationId xmlns:a16="http://schemas.microsoft.com/office/drawing/2014/main" id="{95CDCCF7-DA7D-AA8F-447A-2C102740B22B}"/>
              </a:ext>
            </a:extLst>
          </p:cNvPr>
          <p:cNvSpPr>
            <a:spLocks noGrp="1"/>
          </p:cNvSpPr>
          <p:nvPr>
            <p:ph type="sldNum" sz="quarter" idx="12"/>
          </p:nvPr>
        </p:nvSpPr>
        <p:spPr/>
        <p:txBody>
          <a:bodyPr/>
          <a:lstStyle/>
          <a:p>
            <a:fld id="{C45FBEE2-050D-3C4B-A393-2809FB5B6F0D}" type="slidenum">
              <a:rPr lang="de-DE" smtClean="0"/>
              <a:t>19</a:t>
            </a:fld>
            <a:endParaRPr lang="de-DE"/>
          </a:p>
        </p:txBody>
      </p:sp>
    </p:spTree>
    <p:extLst>
      <p:ext uri="{BB962C8B-B14F-4D97-AF65-F5344CB8AC3E}">
        <p14:creationId xmlns:p14="http://schemas.microsoft.com/office/powerpoint/2010/main" val="354950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616019-54D7-2776-3995-74D7215B1C97}"/>
              </a:ext>
            </a:extLst>
          </p:cNvPr>
          <p:cNvSpPr>
            <a:spLocks noGrp="1"/>
          </p:cNvSpPr>
          <p:nvPr>
            <p:ph type="title"/>
          </p:nvPr>
        </p:nvSpPr>
        <p:spPr/>
        <p:txBody>
          <a:bodyPr/>
          <a:lstStyle/>
          <a:p>
            <a:r>
              <a:rPr lang="de-DE" dirty="0" err="1"/>
              <a:t>Kapiteltrenner</a:t>
            </a:r>
            <a:r>
              <a:rPr lang="de-DE" dirty="0"/>
              <a:t> grau </a:t>
            </a:r>
            <a:br>
              <a:rPr lang="de-DE" dirty="0"/>
            </a:br>
            <a:r>
              <a:rPr lang="de-DE" dirty="0"/>
              <a:t>ohne Kapitelnummer</a:t>
            </a:r>
          </a:p>
        </p:txBody>
      </p:sp>
      <p:sp>
        <p:nvSpPr>
          <p:cNvPr id="3" name="Textplatzhalter 2">
            <a:extLst>
              <a:ext uri="{FF2B5EF4-FFF2-40B4-BE49-F238E27FC236}">
                <a16:creationId xmlns:a16="http://schemas.microsoft.com/office/drawing/2014/main" id="{4DBC1AD5-0302-539B-7EBA-60F6C338D6A2}"/>
              </a:ext>
            </a:extLst>
          </p:cNvPr>
          <p:cNvSpPr>
            <a:spLocks noGrp="1"/>
          </p:cNvSpPr>
          <p:nvPr>
            <p:ph type="body" idx="1"/>
          </p:nvPr>
        </p:nvSpPr>
        <p:spPr>
          <a:xfrm>
            <a:off x="2936240" y="3407741"/>
            <a:ext cx="8411210" cy="1427783"/>
          </a:xfrm>
        </p:spPr>
        <p:txBody>
          <a:bodyPr/>
          <a:lstStyle/>
          <a:p>
            <a:endParaRPr lang="de-DE" dirty="0"/>
          </a:p>
        </p:txBody>
      </p:sp>
      <p:sp>
        <p:nvSpPr>
          <p:cNvPr id="4" name="Fußzeilenplatzhalter 3">
            <a:extLst>
              <a:ext uri="{FF2B5EF4-FFF2-40B4-BE49-F238E27FC236}">
                <a16:creationId xmlns:a16="http://schemas.microsoft.com/office/drawing/2014/main" id="{0E010357-BAEB-8533-CC3C-5FFF99C99331}"/>
              </a:ext>
            </a:extLst>
          </p:cNvPr>
          <p:cNvSpPr>
            <a:spLocks noGrp="1"/>
          </p:cNvSpPr>
          <p:nvPr>
            <p:ph type="ftr" sz="quarter" idx="11"/>
          </p:nvPr>
        </p:nvSpPr>
        <p:spPr/>
        <p:txBody>
          <a:bodyPr/>
          <a:lstStyle/>
          <a:p>
            <a:r>
              <a:rPr lang="de-DE"/>
              <a:t>https://medizinrecht-heynemann.de</a:t>
            </a:r>
          </a:p>
        </p:txBody>
      </p:sp>
      <p:sp>
        <p:nvSpPr>
          <p:cNvPr id="5" name="Foliennummernplatzhalter 4">
            <a:extLst>
              <a:ext uri="{FF2B5EF4-FFF2-40B4-BE49-F238E27FC236}">
                <a16:creationId xmlns:a16="http://schemas.microsoft.com/office/drawing/2014/main" id="{D0EEBC43-BC2D-3354-336A-DBF1206671A2}"/>
              </a:ext>
            </a:extLst>
          </p:cNvPr>
          <p:cNvSpPr>
            <a:spLocks noGrp="1"/>
          </p:cNvSpPr>
          <p:nvPr>
            <p:ph type="sldNum" sz="quarter" idx="12"/>
          </p:nvPr>
        </p:nvSpPr>
        <p:spPr/>
        <p:txBody>
          <a:bodyPr/>
          <a:lstStyle/>
          <a:p>
            <a:fld id="{C45FBEE2-050D-3C4B-A393-2809FB5B6F0D}" type="slidenum">
              <a:rPr lang="de-DE" smtClean="0"/>
              <a:t>2</a:t>
            </a:fld>
            <a:endParaRPr lang="de-DE"/>
          </a:p>
        </p:txBody>
      </p:sp>
      <p:pic>
        <p:nvPicPr>
          <p:cNvPr id="1026" name="Picture 2">
            <a:extLst>
              <a:ext uri="{FF2B5EF4-FFF2-40B4-BE49-F238E27FC236}">
                <a16:creationId xmlns:a16="http://schemas.microsoft.com/office/drawing/2014/main" id="{293930F1-0683-18DF-8738-FDBFEB00E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355" y="311083"/>
            <a:ext cx="8996533" cy="5873063"/>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1849AF77-2A1C-0B2B-E00E-9CA089F084D5}"/>
              </a:ext>
            </a:extLst>
          </p:cNvPr>
          <p:cNvSpPr txBox="1"/>
          <p:nvPr/>
        </p:nvSpPr>
        <p:spPr>
          <a:xfrm>
            <a:off x="8183880" y="5641848"/>
            <a:ext cx="2798064" cy="369332"/>
          </a:xfrm>
          <a:prstGeom prst="rect">
            <a:avLst/>
          </a:prstGeom>
          <a:noFill/>
        </p:spPr>
        <p:txBody>
          <a:bodyPr wrap="square" rtlCol="0">
            <a:spAutoFit/>
          </a:bodyPr>
          <a:lstStyle/>
          <a:p>
            <a:r>
              <a:rPr lang="de-DE" b="1" dirty="0"/>
              <a:t>www.denkanloenne.de</a:t>
            </a:r>
          </a:p>
        </p:txBody>
      </p:sp>
    </p:spTree>
    <p:extLst>
      <p:ext uri="{BB962C8B-B14F-4D97-AF65-F5344CB8AC3E}">
        <p14:creationId xmlns:p14="http://schemas.microsoft.com/office/powerpoint/2010/main" val="3542859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018C03-6581-151B-75C0-A14A57A0C1C7}"/>
              </a:ext>
            </a:extLst>
          </p:cNvPr>
          <p:cNvSpPr>
            <a:spLocks noGrp="1"/>
          </p:cNvSpPr>
          <p:nvPr>
            <p:ph type="title"/>
          </p:nvPr>
        </p:nvSpPr>
        <p:spPr/>
        <p:txBody>
          <a:bodyPr/>
          <a:lstStyle/>
          <a:p>
            <a:r>
              <a:rPr lang="de-DE" dirty="0">
                <a:solidFill>
                  <a:schemeClr val="tx1"/>
                </a:solidFill>
                <a:latin typeface="Arial "/>
              </a:rPr>
              <a:t>Zivilrechtliche Haftung</a:t>
            </a:r>
            <a:endParaRPr lang="de-DE" dirty="0">
              <a:latin typeface="Arial "/>
            </a:endParaRPr>
          </a:p>
        </p:txBody>
      </p:sp>
      <p:sp>
        <p:nvSpPr>
          <p:cNvPr id="3" name="Inhaltsplatzhalter 2">
            <a:extLst>
              <a:ext uri="{FF2B5EF4-FFF2-40B4-BE49-F238E27FC236}">
                <a16:creationId xmlns:a16="http://schemas.microsoft.com/office/drawing/2014/main" id="{FE972ADE-CA90-8987-D6DD-675CA711BE59}"/>
              </a:ext>
            </a:extLst>
          </p:cNvPr>
          <p:cNvSpPr>
            <a:spLocks noGrp="1"/>
          </p:cNvSpPr>
          <p:nvPr>
            <p:ph idx="1"/>
          </p:nvPr>
        </p:nvSpPr>
        <p:spPr>
          <a:xfrm>
            <a:off x="838200" y="1589649"/>
            <a:ext cx="10515600" cy="4587314"/>
          </a:xfrm>
        </p:spPr>
        <p:txBody>
          <a:bodyPr>
            <a:normAutofit fontScale="85000" lnSpcReduction="10000"/>
          </a:bodyPr>
          <a:lstStyle/>
          <a:p>
            <a:pPr marL="0" indent="0">
              <a:buNone/>
            </a:pPr>
            <a:r>
              <a:rPr lang="de-DE" sz="2000" b="1" dirty="0">
                <a:solidFill>
                  <a:schemeClr val="tx1"/>
                </a:solidFill>
              </a:rPr>
              <a:t>Das Urteil aus dem Strafprozess vom 02.02.2024 – 13 DS 707 </a:t>
            </a:r>
            <a:r>
              <a:rPr lang="de-DE" sz="2000" b="1" dirty="0" err="1">
                <a:solidFill>
                  <a:schemeClr val="tx1"/>
                </a:solidFill>
              </a:rPr>
              <a:t>Js</a:t>
            </a:r>
            <a:r>
              <a:rPr lang="de-DE" sz="2000" b="1" dirty="0">
                <a:solidFill>
                  <a:schemeClr val="tx1"/>
                </a:solidFill>
              </a:rPr>
              <a:t> 12903/21</a:t>
            </a:r>
          </a:p>
          <a:p>
            <a:r>
              <a:rPr lang="de-DE" sz="2000" dirty="0">
                <a:solidFill>
                  <a:schemeClr val="tx1"/>
                </a:solidFill>
              </a:rPr>
              <a:t>Strafbar nur wegen fahrlässiger Tötung, § 222 StGB; Freiheitsstrafe 10 Monate auf Bewährung und Berufsverbot als Notarzt für 5 Jahre.</a:t>
            </a:r>
          </a:p>
          <a:p>
            <a:r>
              <a:rPr lang="de-DE" sz="2000" dirty="0">
                <a:solidFill>
                  <a:schemeClr val="tx1"/>
                </a:solidFill>
              </a:rPr>
              <a:t>Vorsatz kam in Betracht, weil es sich bei der Lidocain-Gabe um einen aufklärungspflichtigen off-label-</a:t>
            </a:r>
            <a:r>
              <a:rPr lang="de-DE" sz="2000" dirty="0" err="1">
                <a:solidFill>
                  <a:schemeClr val="tx1"/>
                </a:solidFill>
              </a:rPr>
              <a:t>use</a:t>
            </a:r>
            <a:r>
              <a:rPr lang="de-DE" sz="2000" dirty="0">
                <a:solidFill>
                  <a:schemeClr val="tx1"/>
                </a:solidFill>
              </a:rPr>
              <a:t> handelte und hierüber nicht aufgeklärt wurde, dann (wenigstens) vorsätzliche Körperverletzung mit Todesfolge.</a:t>
            </a:r>
          </a:p>
          <a:p>
            <a:r>
              <a:rPr lang="de-DE" sz="2000" dirty="0">
                <a:solidFill>
                  <a:schemeClr val="tx1"/>
                </a:solidFill>
              </a:rPr>
              <a:t>Gericht lässt das Vorsatzdelikt an einer vermeintlichen hypothetischen Einwilligung der Eltern in die Gabe eines Schmerzmittels scheitern.</a:t>
            </a:r>
          </a:p>
          <a:p>
            <a:r>
              <a:rPr lang="de-DE" sz="2000" dirty="0">
                <a:solidFill>
                  <a:schemeClr val="tx1"/>
                </a:solidFill>
              </a:rPr>
              <a:t> </a:t>
            </a:r>
            <a:r>
              <a:rPr lang="de-DE" sz="2000" dirty="0">
                <a:solidFill>
                  <a:srgbClr val="FF0000"/>
                </a:solidFill>
              </a:rPr>
              <a:t>Rechtsdogmatisch verfehlter Ansatz: </a:t>
            </a:r>
            <a:r>
              <a:rPr lang="de-DE" sz="2000" dirty="0">
                <a:solidFill>
                  <a:schemeClr val="tx1"/>
                </a:solidFill>
              </a:rPr>
              <a:t>Die Partei, deren Einwilligung erforderlich ist, ob sie in den off-label-</a:t>
            </a:r>
            <a:r>
              <a:rPr lang="de-DE" sz="2000" dirty="0" err="1">
                <a:solidFill>
                  <a:schemeClr val="tx1"/>
                </a:solidFill>
              </a:rPr>
              <a:t>use</a:t>
            </a:r>
            <a:r>
              <a:rPr lang="de-DE" sz="2000" dirty="0">
                <a:solidFill>
                  <a:schemeClr val="tx1"/>
                </a:solidFill>
              </a:rPr>
              <a:t> eingewilligt hätte, muss hierzu angehört werden (BGH, Beschluss vom 20.06.2022 – VI ZR 310/21) und dazu muss der Partei mitgeteilt werden, welchen Inhalt eine ordnungsgemäße Aufklärung gehabt hätte (BGH, Urteil vom 18.05.2021 – VI ZR 401/19). Hier: Die Eltern hätten darüber aufgeklärt werden müssen, dass das Lidocain-Präparat für Kinder nicht zugelassen ist, dass es überdosiert wird und in der falschen Reihenfolge appliziert werden soll. </a:t>
            </a:r>
            <a:r>
              <a:rPr lang="de-DE" sz="2000" dirty="0">
                <a:solidFill>
                  <a:srgbClr val="FF0000"/>
                </a:solidFill>
              </a:rPr>
              <a:t>Welche Eltern hätten hier eingewilligt??? </a:t>
            </a:r>
          </a:p>
        </p:txBody>
      </p:sp>
      <p:sp>
        <p:nvSpPr>
          <p:cNvPr id="4" name="Fußzeilenplatzhalter 3">
            <a:extLst>
              <a:ext uri="{FF2B5EF4-FFF2-40B4-BE49-F238E27FC236}">
                <a16:creationId xmlns:a16="http://schemas.microsoft.com/office/drawing/2014/main" id="{ECF982F3-FA59-5BA6-0BF1-7AE7D24BEDFB}"/>
              </a:ext>
            </a:extLst>
          </p:cNvPr>
          <p:cNvSpPr>
            <a:spLocks noGrp="1"/>
          </p:cNvSpPr>
          <p:nvPr>
            <p:ph type="ftr" sz="quarter" idx="11"/>
          </p:nvPr>
        </p:nvSpPr>
        <p:spPr/>
        <p:txBody>
          <a:bodyPr/>
          <a:lstStyle/>
          <a:p>
            <a:r>
              <a:rPr lang="de-DE"/>
              <a:t>https://medizinrecht-heynemann.de</a:t>
            </a:r>
          </a:p>
        </p:txBody>
      </p:sp>
      <p:sp>
        <p:nvSpPr>
          <p:cNvPr id="5" name="Foliennummernplatzhalter 4">
            <a:extLst>
              <a:ext uri="{FF2B5EF4-FFF2-40B4-BE49-F238E27FC236}">
                <a16:creationId xmlns:a16="http://schemas.microsoft.com/office/drawing/2014/main" id="{95CDCCF7-DA7D-AA8F-447A-2C102740B22B}"/>
              </a:ext>
            </a:extLst>
          </p:cNvPr>
          <p:cNvSpPr>
            <a:spLocks noGrp="1"/>
          </p:cNvSpPr>
          <p:nvPr>
            <p:ph type="sldNum" sz="quarter" idx="12"/>
          </p:nvPr>
        </p:nvSpPr>
        <p:spPr/>
        <p:txBody>
          <a:bodyPr/>
          <a:lstStyle/>
          <a:p>
            <a:fld id="{C45FBEE2-050D-3C4B-A393-2809FB5B6F0D}" type="slidenum">
              <a:rPr lang="de-DE" smtClean="0"/>
              <a:t>20</a:t>
            </a:fld>
            <a:endParaRPr lang="de-DE"/>
          </a:p>
        </p:txBody>
      </p:sp>
    </p:spTree>
    <p:extLst>
      <p:ext uri="{BB962C8B-B14F-4D97-AF65-F5344CB8AC3E}">
        <p14:creationId xmlns:p14="http://schemas.microsoft.com/office/powerpoint/2010/main" val="4167797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7E954-4AA0-4836-DEB9-1A511501A3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EED844-9245-DE48-0C6C-98110E0869DD}"/>
              </a:ext>
            </a:extLst>
          </p:cNvPr>
          <p:cNvSpPr>
            <a:spLocks noGrp="1"/>
          </p:cNvSpPr>
          <p:nvPr>
            <p:ph type="title"/>
          </p:nvPr>
        </p:nvSpPr>
        <p:spPr>
          <a:xfrm>
            <a:off x="2450591" y="484632"/>
            <a:ext cx="8577073" cy="5961888"/>
          </a:xfrm>
        </p:spPr>
        <p:txBody>
          <a:bodyPr>
            <a:noAutofit/>
          </a:bodyPr>
          <a:lstStyle/>
          <a:p>
            <a:pPr marL="0" indent="0">
              <a:buNone/>
            </a:pPr>
            <a:br>
              <a:rPr lang="de-DE" sz="1600" b="1" dirty="0">
                <a:solidFill>
                  <a:schemeClr val="tx1"/>
                </a:solidFill>
                <a:latin typeface="Arial "/>
              </a:rPr>
            </a:br>
            <a:br>
              <a:rPr lang="de-DE" sz="1600" b="1" dirty="0">
                <a:solidFill>
                  <a:schemeClr val="tx1"/>
                </a:solidFill>
                <a:latin typeface="Arial "/>
              </a:rPr>
            </a:br>
            <a:br>
              <a:rPr lang="de-DE" sz="1600" b="1" dirty="0">
                <a:solidFill>
                  <a:schemeClr val="tx1"/>
                </a:solidFill>
                <a:latin typeface="Arial "/>
              </a:rPr>
            </a:br>
            <a:r>
              <a:rPr lang="de-DE" sz="1600" dirty="0">
                <a:solidFill>
                  <a:schemeClr val="tx1"/>
                </a:solidFill>
                <a:latin typeface="Arial "/>
              </a:rPr>
              <a:t>Weitere Körperverletzungen: </a:t>
            </a:r>
            <a:br>
              <a:rPr lang="de-DE" sz="1600" dirty="0">
                <a:solidFill>
                  <a:schemeClr val="tx1"/>
                </a:solidFill>
                <a:latin typeface="Arial "/>
              </a:rPr>
            </a:br>
            <a:br>
              <a:rPr lang="de-DE" sz="1600" dirty="0">
                <a:solidFill>
                  <a:schemeClr val="tx1"/>
                </a:solidFill>
                <a:latin typeface="Arial "/>
              </a:rPr>
            </a:br>
            <a:r>
              <a:rPr lang="de-DE" sz="1600" dirty="0">
                <a:solidFill>
                  <a:schemeClr val="tx1"/>
                </a:solidFill>
                <a:latin typeface="Arial "/>
              </a:rPr>
              <a:t>- Anlage prophylaktischer i. o. Zugang </a:t>
            </a:r>
            <a:r>
              <a:rPr lang="de-DE" sz="1600" b="1" dirty="0">
                <a:solidFill>
                  <a:schemeClr val="tx1"/>
                </a:solidFill>
                <a:latin typeface="Arial "/>
              </a:rPr>
              <a:t>ohne Indikation</a:t>
            </a:r>
            <a:br>
              <a:rPr lang="de-DE" sz="1600" dirty="0">
                <a:solidFill>
                  <a:schemeClr val="tx1"/>
                </a:solidFill>
                <a:latin typeface="Arial "/>
              </a:rPr>
            </a:br>
            <a:br>
              <a:rPr lang="de-DE" sz="1600" dirty="0">
                <a:solidFill>
                  <a:schemeClr val="tx1"/>
                </a:solidFill>
                <a:latin typeface="Arial "/>
              </a:rPr>
            </a:br>
            <a:r>
              <a:rPr lang="de-DE" sz="1600" dirty="0">
                <a:solidFill>
                  <a:schemeClr val="tx1"/>
                </a:solidFill>
                <a:latin typeface="Arial "/>
              </a:rPr>
              <a:t>- Bewusst gewollte Lidocain Überdosierung („hab ich schon mal gesehen, das das nicht wirkt</a:t>
            </a:r>
            <a:br>
              <a:rPr lang="de-DE" sz="1600" dirty="0">
                <a:solidFill>
                  <a:schemeClr val="tx1"/>
                </a:solidFill>
                <a:latin typeface="Arial "/>
              </a:rPr>
            </a:br>
            <a:r>
              <a:rPr lang="de-DE" sz="1600" dirty="0">
                <a:solidFill>
                  <a:schemeClr val="tx1"/>
                </a:solidFill>
                <a:latin typeface="Arial "/>
              </a:rPr>
              <a:t>  – Dosierung hab ich aus ´nem Buch für Erwachsene erlesen“)</a:t>
            </a:r>
            <a:br>
              <a:rPr lang="de-DE" sz="1600" dirty="0">
                <a:solidFill>
                  <a:schemeClr val="tx1"/>
                </a:solidFill>
                <a:latin typeface="Arial "/>
              </a:rPr>
            </a:br>
            <a:br>
              <a:rPr lang="de-DE" sz="1600" dirty="0">
                <a:solidFill>
                  <a:schemeClr val="tx1"/>
                </a:solidFill>
                <a:latin typeface="Arial "/>
              </a:rPr>
            </a:br>
            <a:r>
              <a:rPr lang="de-DE" sz="1600" dirty="0">
                <a:solidFill>
                  <a:schemeClr val="tx1"/>
                </a:solidFill>
                <a:latin typeface="Arial "/>
              </a:rPr>
              <a:t>- Überdosis Midazolam</a:t>
            </a:r>
            <a:br>
              <a:rPr lang="de-DE" sz="1600" dirty="0">
                <a:solidFill>
                  <a:schemeClr val="tx1"/>
                </a:solidFill>
                <a:latin typeface="Arial "/>
              </a:rPr>
            </a:br>
            <a:br>
              <a:rPr lang="de-DE" sz="1600" dirty="0">
                <a:solidFill>
                  <a:schemeClr val="tx1"/>
                </a:solidFill>
                <a:latin typeface="Arial "/>
              </a:rPr>
            </a:br>
            <a:r>
              <a:rPr lang="de-DE" sz="1600" dirty="0">
                <a:solidFill>
                  <a:schemeClr val="tx1"/>
                </a:solidFill>
                <a:latin typeface="Arial "/>
              </a:rPr>
              <a:t>- Falsche Reihenfolge im i. o. Zugang wirkt wie „Giftspritze“</a:t>
            </a:r>
            <a:br>
              <a:rPr lang="de-DE" sz="1600" dirty="0">
                <a:solidFill>
                  <a:schemeClr val="tx1"/>
                </a:solidFill>
                <a:latin typeface="Arial "/>
              </a:rPr>
            </a:br>
            <a:br>
              <a:rPr lang="de-DE" sz="1600" dirty="0">
                <a:solidFill>
                  <a:schemeClr val="tx1"/>
                </a:solidFill>
                <a:latin typeface="Arial "/>
              </a:rPr>
            </a:br>
            <a:r>
              <a:rPr lang="de-DE" sz="1600" dirty="0">
                <a:solidFill>
                  <a:schemeClr val="tx1"/>
                </a:solidFill>
                <a:latin typeface="Arial "/>
              </a:rPr>
              <a:t>- NaCl Menge beim Spülen auch vollkommen überdosiert für Säugling – dies veranlasst</a:t>
            </a:r>
            <a:br>
              <a:rPr lang="de-DE" sz="1600" dirty="0">
                <a:solidFill>
                  <a:schemeClr val="tx1"/>
                </a:solidFill>
                <a:latin typeface="Arial "/>
              </a:rPr>
            </a:br>
            <a:r>
              <a:rPr lang="de-DE" sz="1600" dirty="0">
                <a:solidFill>
                  <a:schemeClr val="tx1"/>
                </a:solidFill>
                <a:latin typeface="Arial "/>
              </a:rPr>
              <a:t>  unglaubliche Schmerzen</a:t>
            </a:r>
            <a:br>
              <a:rPr lang="de-DE" sz="1600" dirty="0">
                <a:solidFill>
                  <a:schemeClr val="tx1"/>
                </a:solidFill>
                <a:latin typeface="Arial "/>
              </a:rPr>
            </a:br>
            <a:br>
              <a:rPr lang="de-DE" sz="1600" dirty="0">
                <a:solidFill>
                  <a:schemeClr val="tx1"/>
                </a:solidFill>
                <a:latin typeface="Arial "/>
              </a:rPr>
            </a:br>
            <a:r>
              <a:rPr lang="de-DE" sz="1600" dirty="0">
                <a:solidFill>
                  <a:schemeClr val="tx1"/>
                </a:solidFill>
                <a:latin typeface="Arial "/>
              </a:rPr>
              <a:t>- Auch bei Therapiefreiheit:  „Ein Arzt darf nur anwenden, was er beherrscht“ (§ 630h Abs. </a:t>
            </a:r>
            <a:r>
              <a:rPr lang="de-DE" sz="1600">
                <a:solidFill>
                  <a:schemeClr val="tx1"/>
                </a:solidFill>
                <a:latin typeface="Arial "/>
              </a:rPr>
              <a:t>4</a:t>
            </a:r>
            <a:br>
              <a:rPr lang="de-DE" sz="1600">
                <a:solidFill>
                  <a:schemeClr val="tx1"/>
                </a:solidFill>
                <a:latin typeface="Arial "/>
              </a:rPr>
            </a:br>
            <a:r>
              <a:rPr lang="de-DE" sz="1600">
                <a:solidFill>
                  <a:schemeClr val="tx1"/>
                </a:solidFill>
                <a:latin typeface="Arial "/>
              </a:rPr>
              <a:t>  BGB) </a:t>
            </a:r>
            <a:br>
              <a:rPr lang="de-DE" sz="1600" dirty="0">
                <a:solidFill>
                  <a:schemeClr val="tx1"/>
                </a:solidFill>
                <a:latin typeface="Arial "/>
              </a:rPr>
            </a:br>
            <a:br>
              <a:rPr lang="de-DE" sz="1600" dirty="0">
                <a:solidFill>
                  <a:schemeClr val="tx1"/>
                </a:solidFill>
                <a:latin typeface="Arial "/>
              </a:rPr>
            </a:br>
            <a:br>
              <a:rPr lang="de-DE" sz="1600" dirty="0">
                <a:latin typeface="Arial "/>
              </a:rPr>
            </a:br>
            <a:br>
              <a:rPr lang="de-DE" sz="1600" dirty="0">
                <a:latin typeface="Arial "/>
              </a:rPr>
            </a:br>
            <a:br>
              <a:rPr lang="de-DE" sz="1600" dirty="0">
                <a:latin typeface="Arial "/>
              </a:rPr>
            </a:br>
            <a:br>
              <a:rPr lang="de-DE" sz="1600" dirty="0">
                <a:latin typeface="Arial "/>
              </a:rPr>
            </a:br>
            <a:endParaRPr lang="de-DE" sz="1600" dirty="0">
              <a:latin typeface="Arial "/>
            </a:endParaRPr>
          </a:p>
        </p:txBody>
      </p:sp>
      <p:sp>
        <p:nvSpPr>
          <p:cNvPr id="5" name="Textplatzhalter 4">
            <a:extLst>
              <a:ext uri="{FF2B5EF4-FFF2-40B4-BE49-F238E27FC236}">
                <a16:creationId xmlns:a16="http://schemas.microsoft.com/office/drawing/2014/main" id="{8F2B29BE-6FFA-E27F-8DB2-E5458CEEEC70}"/>
              </a:ext>
            </a:extLst>
          </p:cNvPr>
          <p:cNvSpPr>
            <a:spLocks noGrp="1"/>
          </p:cNvSpPr>
          <p:nvPr>
            <p:ph type="body" sz="quarter" idx="13"/>
          </p:nvPr>
        </p:nvSpPr>
        <p:spPr/>
        <p:txBody>
          <a:bodyPr/>
          <a:lstStyle/>
          <a:p>
            <a:endParaRPr lang="de-DE" dirty="0"/>
          </a:p>
        </p:txBody>
      </p:sp>
      <p:sp>
        <p:nvSpPr>
          <p:cNvPr id="6" name="Fußzeilenplatzhalter 5">
            <a:extLst>
              <a:ext uri="{FF2B5EF4-FFF2-40B4-BE49-F238E27FC236}">
                <a16:creationId xmlns:a16="http://schemas.microsoft.com/office/drawing/2014/main" id="{ABBE91A5-CB30-72B0-1B77-4858D719FF9E}"/>
              </a:ext>
            </a:extLst>
          </p:cNvPr>
          <p:cNvSpPr>
            <a:spLocks noGrp="1"/>
          </p:cNvSpPr>
          <p:nvPr>
            <p:ph type="ftr" sz="quarter" idx="11"/>
          </p:nvPr>
        </p:nvSpPr>
        <p:spPr/>
        <p:txBody>
          <a:bodyPr/>
          <a:lstStyle/>
          <a:p>
            <a:r>
              <a:rPr lang="de-DE"/>
              <a:t>https://medizinrecht-heynemann.de</a:t>
            </a:r>
          </a:p>
        </p:txBody>
      </p:sp>
      <p:sp>
        <p:nvSpPr>
          <p:cNvPr id="7" name="Foliennummernplatzhalter 6">
            <a:extLst>
              <a:ext uri="{FF2B5EF4-FFF2-40B4-BE49-F238E27FC236}">
                <a16:creationId xmlns:a16="http://schemas.microsoft.com/office/drawing/2014/main" id="{07EA5D93-D008-E864-6267-10351CA64DB5}"/>
              </a:ext>
            </a:extLst>
          </p:cNvPr>
          <p:cNvSpPr>
            <a:spLocks noGrp="1"/>
          </p:cNvSpPr>
          <p:nvPr>
            <p:ph type="sldNum" sz="quarter" idx="12"/>
          </p:nvPr>
        </p:nvSpPr>
        <p:spPr/>
        <p:txBody>
          <a:bodyPr/>
          <a:lstStyle/>
          <a:p>
            <a:fld id="{C45FBEE2-050D-3C4B-A393-2809FB5B6F0D}" type="slidenum">
              <a:rPr lang="de-DE" smtClean="0"/>
              <a:t>21</a:t>
            </a:fld>
            <a:endParaRPr lang="de-DE"/>
          </a:p>
        </p:txBody>
      </p:sp>
    </p:spTree>
    <p:extLst>
      <p:ext uri="{BB962C8B-B14F-4D97-AF65-F5344CB8AC3E}">
        <p14:creationId xmlns:p14="http://schemas.microsoft.com/office/powerpoint/2010/main" val="505862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018C03-6581-151B-75C0-A14A57A0C1C7}"/>
              </a:ext>
            </a:extLst>
          </p:cNvPr>
          <p:cNvSpPr>
            <a:spLocks noGrp="1"/>
          </p:cNvSpPr>
          <p:nvPr>
            <p:ph type="title"/>
          </p:nvPr>
        </p:nvSpPr>
        <p:spPr/>
        <p:txBody>
          <a:bodyPr/>
          <a:lstStyle/>
          <a:p>
            <a:endParaRPr lang="de-DE" dirty="0">
              <a:latin typeface="Arial "/>
            </a:endParaRPr>
          </a:p>
        </p:txBody>
      </p:sp>
      <p:sp>
        <p:nvSpPr>
          <p:cNvPr id="3" name="Inhaltsplatzhalter 2">
            <a:extLst>
              <a:ext uri="{FF2B5EF4-FFF2-40B4-BE49-F238E27FC236}">
                <a16:creationId xmlns:a16="http://schemas.microsoft.com/office/drawing/2014/main" id="{FE972ADE-CA90-8987-D6DD-675CA711BE59}"/>
              </a:ext>
            </a:extLst>
          </p:cNvPr>
          <p:cNvSpPr>
            <a:spLocks noGrp="1"/>
          </p:cNvSpPr>
          <p:nvPr>
            <p:ph idx="1"/>
          </p:nvPr>
        </p:nvSpPr>
        <p:spPr>
          <a:xfrm>
            <a:off x="838200" y="923925"/>
            <a:ext cx="10515600" cy="4962525"/>
          </a:xfrm>
        </p:spPr>
        <p:txBody>
          <a:bodyPr>
            <a:normAutofit fontScale="70000" lnSpcReduction="20000"/>
          </a:bodyPr>
          <a:lstStyle/>
          <a:p>
            <a:r>
              <a:rPr lang="de-DE" sz="2000" dirty="0">
                <a:solidFill>
                  <a:schemeClr val="tx1"/>
                </a:solidFill>
              </a:rPr>
              <a:t>(Bewusstes) Unterlassen der Reanimation anhand der Überwachungsgeräte darstellbar – gerichtete Falschaussagen aller Beteiligten und spätere Untersuchungsergebnisse (Blutgaswerte) unterstreichen dies „solche Werte kennt man noch nicht mal von lange unbemerkt ertrunkenen Kindern – viele Geräte können solche Werte gar nicht messen“ </a:t>
            </a:r>
          </a:p>
          <a:p>
            <a:r>
              <a:rPr lang="de-DE" sz="2000" dirty="0">
                <a:solidFill>
                  <a:schemeClr val="tx1"/>
                </a:solidFill>
              </a:rPr>
              <a:t>Bis zuletzt hat keiner der Beteiligten einen Fehler eingestanden – „alle Handlungen wären richtig gewesen, Lönne von Beginn an ein „kritisch krankes Kind“.</a:t>
            </a:r>
          </a:p>
          <a:p>
            <a:r>
              <a:rPr lang="de-DE" sz="2000" dirty="0">
                <a:solidFill>
                  <a:schemeClr val="tx1"/>
                </a:solidFill>
              </a:rPr>
              <a:t>„vielleicht wäre aber der Monitor im Wagen unbemerkt nicht zu sehen gewesen“; „aber das Kind war sofort richtig intubiert und hatte sofort 100 % O2“ (Aussagen Sanitäter als Zeugen)</a:t>
            </a:r>
          </a:p>
          <a:p>
            <a:r>
              <a:rPr lang="de-DE" sz="2000" dirty="0">
                <a:solidFill>
                  <a:schemeClr val="tx1"/>
                </a:solidFill>
              </a:rPr>
              <a:t>Lönnes körperlicher Auffindezustand: Gutachter Eich „ nicht vereinbar mit dem eines Kind, dass im Beisein von Rettungskräften reanimationspflichtig wird – Zustand wie der, eines initial nicht reanimierten Kindes </a:t>
            </a:r>
          </a:p>
          <a:p>
            <a:r>
              <a:rPr lang="de-DE" sz="2000" dirty="0">
                <a:solidFill>
                  <a:schemeClr val="tx1"/>
                </a:solidFill>
              </a:rPr>
              <a:t>Wunsch Lönne noch zu Hause für tot zu erklären, nach viel zu kurzer Zeit (Reanimationsleitlinien) und ohne jemals Unterstützung angefordert zu haben </a:t>
            </a:r>
          </a:p>
          <a:p>
            <a:r>
              <a:rPr lang="de-DE" sz="2000" dirty="0">
                <a:solidFill>
                  <a:schemeClr val="tx1"/>
                </a:solidFill>
              </a:rPr>
              <a:t> bewusst falsche Angaben auf Notarztprotokoll zur Kapnometrie (überführt im Prozess durch Vergleich mit den Geräteaufzeichnungen – „Handschuh-Lüge“)</a:t>
            </a:r>
          </a:p>
          <a:p>
            <a:r>
              <a:rPr lang="de-DE" sz="2000" dirty="0">
                <a:solidFill>
                  <a:schemeClr val="tx1"/>
                </a:solidFill>
              </a:rPr>
              <a:t>Wenn die Eltern zugestimmt hätten, Lönne unter falscher Ursachenangabe (Aspiration) noch zu Hause für Tod zu erklären – eigene Angaben des Arztes im Totenschein möglich, kein Verfahren</a:t>
            </a:r>
          </a:p>
          <a:p>
            <a:r>
              <a:rPr lang="de-DE" sz="2000" dirty="0">
                <a:solidFill>
                  <a:schemeClr val="tx1"/>
                </a:solidFill>
              </a:rPr>
              <a:t> Eltern: „(…) wir hätte niemals erfahren, warum unser Sohn starb – man hätte uns alleine mit Lönne und den schlafenden Kindern (4 + 6 Jahre) zurückgelassen in dem Glauben, wir seien Schuld und hätten ihn beim Erbrechen falsch gehalten.“</a:t>
            </a:r>
          </a:p>
        </p:txBody>
      </p:sp>
      <p:sp>
        <p:nvSpPr>
          <p:cNvPr id="4" name="Fußzeilenplatzhalter 3">
            <a:extLst>
              <a:ext uri="{FF2B5EF4-FFF2-40B4-BE49-F238E27FC236}">
                <a16:creationId xmlns:a16="http://schemas.microsoft.com/office/drawing/2014/main" id="{ECF982F3-FA59-5BA6-0BF1-7AE7D24BEDFB}"/>
              </a:ext>
            </a:extLst>
          </p:cNvPr>
          <p:cNvSpPr>
            <a:spLocks noGrp="1"/>
          </p:cNvSpPr>
          <p:nvPr>
            <p:ph type="ftr" sz="quarter" idx="11"/>
          </p:nvPr>
        </p:nvSpPr>
        <p:spPr/>
        <p:txBody>
          <a:bodyPr/>
          <a:lstStyle/>
          <a:p>
            <a:r>
              <a:rPr lang="de-DE"/>
              <a:t>https://medizinrecht-heynemann.de</a:t>
            </a:r>
          </a:p>
        </p:txBody>
      </p:sp>
      <p:sp>
        <p:nvSpPr>
          <p:cNvPr id="5" name="Foliennummernplatzhalter 4">
            <a:extLst>
              <a:ext uri="{FF2B5EF4-FFF2-40B4-BE49-F238E27FC236}">
                <a16:creationId xmlns:a16="http://schemas.microsoft.com/office/drawing/2014/main" id="{95CDCCF7-DA7D-AA8F-447A-2C102740B22B}"/>
              </a:ext>
            </a:extLst>
          </p:cNvPr>
          <p:cNvSpPr>
            <a:spLocks noGrp="1"/>
          </p:cNvSpPr>
          <p:nvPr>
            <p:ph type="sldNum" sz="quarter" idx="12"/>
          </p:nvPr>
        </p:nvSpPr>
        <p:spPr/>
        <p:txBody>
          <a:bodyPr/>
          <a:lstStyle/>
          <a:p>
            <a:fld id="{C45FBEE2-050D-3C4B-A393-2809FB5B6F0D}" type="slidenum">
              <a:rPr lang="de-DE" smtClean="0"/>
              <a:t>22</a:t>
            </a:fld>
            <a:endParaRPr lang="de-DE"/>
          </a:p>
        </p:txBody>
      </p:sp>
    </p:spTree>
    <p:extLst>
      <p:ext uri="{BB962C8B-B14F-4D97-AF65-F5344CB8AC3E}">
        <p14:creationId xmlns:p14="http://schemas.microsoft.com/office/powerpoint/2010/main" val="1536308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616019-54D7-2776-3995-74D7215B1C97}"/>
              </a:ext>
            </a:extLst>
          </p:cNvPr>
          <p:cNvSpPr>
            <a:spLocks noGrp="1"/>
          </p:cNvSpPr>
          <p:nvPr>
            <p:ph type="title"/>
          </p:nvPr>
        </p:nvSpPr>
        <p:spPr/>
        <p:txBody>
          <a:bodyPr/>
          <a:lstStyle/>
          <a:p>
            <a:r>
              <a:rPr lang="de-DE" dirty="0" err="1"/>
              <a:t>Kapiteltrenner</a:t>
            </a:r>
            <a:r>
              <a:rPr lang="de-DE" dirty="0"/>
              <a:t> grau </a:t>
            </a:r>
            <a:br>
              <a:rPr lang="de-DE" dirty="0"/>
            </a:br>
            <a:r>
              <a:rPr lang="de-DE" dirty="0"/>
              <a:t>ohne Kapitelnummer</a:t>
            </a:r>
          </a:p>
        </p:txBody>
      </p:sp>
      <p:sp>
        <p:nvSpPr>
          <p:cNvPr id="3" name="Textplatzhalter 2">
            <a:extLst>
              <a:ext uri="{FF2B5EF4-FFF2-40B4-BE49-F238E27FC236}">
                <a16:creationId xmlns:a16="http://schemas.microsoft.com/office/drawing/2014/main" id="{4DBC1AD5-0302-539B-7EBA-60F6C338D6A2}"/>
              </a:ext>
            </a:extLst>
          </p:cNvPr>
          <p:cNvSpPr>
            <a:spLocks noGrp="1"/>
          </p:cNvSpPr>
          <p:nvPr>
            <p:ph type="body" idx="1"/>
          </p:nvPr>
        </p:nvSpPr>
        <p:spPr>
          <a:xfrm>
            <a:off x="2936240" y="3407741"/>
            <a:ext cx="8411210" cy="1427783"/>
          </a:xfrm>
        </p:spPr>
        <p:txBody>
          <a:bodyPr/>
          <a:lstStyle/>
          <a:p>
            <a:endParaRPr lang="de-DE" dirty="0"/>
          </a:p>
        </p:txBody>
      </p:sp>
      <p:sp>
        <p:nvSpPr>
          <p:cNvPr id="4" name="Fußzeilenplatzhalter 3">
            <a:extLst>
              <a:ext uri="{FF2B5EF4-FFF2-40B4-BE49-F238E27FC236}">
                <a16:creationId xmlns:a16="http://schemas.microsoft.com/office/drawing/2014/main" id="{0E010357-BAEB-8533-CC3C-5FFF99C99331}"/>
              </a:ext>
            </a:extLst>
          </p:cNvPr>
          <p:cNvSpPr>
            <a:spLocks noGrp="1"/>
          </p:cNvSpPr>
          <p:nvPr>
            <p:ph type="ftr" sz="quarter" idx="11"/>
          </p:nvPr>
        </p:nvSpPr>
        <p:spPr/>
        <p:txBody>
          <a:bodyPr/>
          <a:lstStyle/>
          <a:p>
            <a:r>
              <a:rPr lang="de-DE"/>
              <a:t>https://medizinrecht-heynemann.de</a:t>
            </a:r>
          </a:p>
        </p:txBody>
      </p:sp>
      <p:sp>
        <p:nvSpPr>
          <p:cNvPr id="5" name="Foliennummernplatzhalter 4">
            <a:extLst>
              <a:ext uri="{FF2B5EF4-FFF2-40B4-BE49-F238E27FC236}">
                <a16:creationId xmlns:a16="http://schemas.microsoft.com/office/drawing/2014/main" id="{D0EEBC43-BC2D-3354-336A-DBF1206671A2}"/>
              </a:ext>
            </a:extLst>
          </p:cNvPr>
          <p:cNvSpPr>
            <a:spLocks noGrp="1"/>
          </p:cNvSpPr>
          <p:nvPr>
            <p:ph type="sldNum" sz="quarter" idx="12"/>
          </p:nvPr>
        </p:nvSpPr>
        <p:spPr/>
        <p:txBody>
          <a:bodyPr/>
          <a:lstStyle/>
          <a:p>
            <a:fld id="{C45FBEE2-050D-3C4B-A393-2809FB5B6F0D}" type="slidenum">
              <a:rPr lang="de-DE" smtClean="0"/>
              <a:t>23</a:t>
            </a:fld>
            <a:endParaRPr lang="de-DE"/>
          </a:p>
        </p:txBody>
      </p:sp>
      <p:pic>
        <p:nvPicPr>
          <p:cNvPr id="1026" name="Picture 2">
            <a:extLst>
              <a:ext uri="{FF2B5EF4-FFF2-40B4-BE49-F238E27FC236}">
                <a16:creationId xmlns:a16="http://schemas.microsoft.com/office/drawing/2014/main" id="{293930F1-0683-18DF-8738-FDBFEB00E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57" y="136525"/>
            <a:ext cx="11353331" cy="6584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1849AF77-2A1C-0B2B-E00E-9CA089F084D5}"/>
              </a:ext>
            </a:extLst>
          </p:cNvPr>
          <p:cNvSpPr txBox="1"/>
          <p:nvPr/>
        </p:nvSpPr>
        <p:spPr>
          <a:xfrm>
            <a:off x="8183880" y="5641848"/>
            <a:ext cx="2798064" cy="369332"/>
          </a:xfrm>
          <a:prstGeom prst="rect">
            <a:avLst/>
          </a:prstGeom>
          <a:noFill/>
        </p:spPr>
        <p:txBody>
          <a:bodyPr wrap="square" rtlCol="0">
            <a:spAutoFit/>
          </a:bodyPr>
          <a:lstStyle/>
          <a:p>
            <a:r>
              <a:rPr lang="de-DE" b="1" dirty="0"/>
              <a:t>www.denkanloenne.de</a:t>
            </a:r>
          </a:p>
        </p:txBody>
      </p:sp>
    </p:spTree>
    <p:extLst>
      <p:ext uri="{BB962C8B-B14F-4D97-AF65-F5344CB8AC3E}">
        <p14:creationId xmlns:p14="http://schemas.microsoft.com/office/powerpoint/2010/main" val="17950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7E954-4AA0-4836-DEB9-1A511501A3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EED844-9245-DE48-0C6C-98110E0869DD}"/>
              </a:ext>
            </a:extLst>
          </p:cNvPr>
          <p:cNvSpPr>
            <a:spLocks noGrp="1"/>
          </p:cNvSpPr>
          <p:nvPr>
            <p:ph type="title"/>
          </p:nvPr>
        </p:nvSpPr>
        <p:spPr>
          <a:xfrm>
            <a:off x="2569464" y="1195834"/>
            <a:ext cx="8576818" cy="3211574"/>
          </a:xfrm>
        </p:spPr>
        <p:txBody>
          <a:bodyPr>
            <a:normAutofit/>
          </a:bodyPr>
          <a:lstStyle/>
          <a:p>
            <a:r>
              <a:rPr lang="de-DE" sz="1600" b="0" i="0" dirty="0">
                <a:solidFill>
                  <a:srgbClr val="011715"/>
                </a:solidFill>
                <a:effectLst/>
                <a:highlight>
                  <a:srgbClr val="EEF7F7"/>
                </a:highlight>
                <a:latin typeface="Arial" panose="020B0604020202020204" pitchFamily="34" charset="0"/>
              </a:rPr>
              <a:t>Lönne </a:t>
            </a:r>
            <a:r>
              <a:rPr lang="de-DE" sz="1600" b="0" i="0" dirty="0" err="1">
                <a:solidFill>
                  <a:srgbClr val="011715"/>
                </a:solidFill>
                <a:effectLst/>
                <a:highlight>
                  <a:srgbClr val="EEF7F7"/>
                </a:highlight>
                <a:latin typeface="Arial" panose="020B0604020202020204" pitchFamily="34" charset="0"/>
              </a:rPr>
              <a:t>Ratzow</a:t>
            </a:r>
            <a:r>
              <a:rPr lang="de-DE" sz="1600" b="0" i="0" dirty="0">
                <a:solidFill>
                  <a:srgbClr val="011715"/>
                </a:solidFill>
                <a:effectLst/>
                <a:highlight>
                  <a:srgbClr val="EEF7F7"/>
                </a:highlight>
                <a:latin typeface="Arial" panose="020B0604020202020204" pitchFamily="34" charset="0"/>
              </a:rPr>
              <a:t> stirbt in der Nacht vom 18. auf den 19. Januar 2021, er wird nur 7 Monate alt. Wer sich fragt, warum der Junge nicht mehr lebt, stellt fest: Eigentlich ist unvorstellbar, was an jenem Abend auf einem Hof in Schleswig-Holstein geschieht. Eigentlich – denn am Ende des Rettungseinsatzes ist das jüngste Kind von Familie </a:t>
            </a:r>
            <a:r>
              <a:rPr lang="de-DE" sz="1600" b="0" i="0" dirty="0" err="1">
                <a:solidFill>
                  <a:srgbClr val="011715"/>
                </a:solidFill>
                <a:effectLst/>
                <a:highlight>
                  <a:srgbClr val="EEF7F7"/>
                </a:highlight>
                <a:latin typeface="Arial" panose="020B0604020202020204" pitchFamily="34" charset="0"/>
              </a:rPr>
              <a:t>Ratzow</a:t>
            </a:r>
            <a:r>
              <a:rPr lang="de-DE" sz="1600" b="0" i="0" dirty="0">
                <a:solidFill>
                  <a:srgbClr val="011715"/>
                </a:solidFill>
                <a:effectLst/>
                <a:highlight>
                  <a:srgbClr val="EEF7F7"/>
                </a:highlight>
                <a:latin typeface="Arial" panose="020B0604020202020204" pitchFamily="34" charset="0"/>
              </a:rPr>
              <a:t> tot.</a:t>
            </a:r>
            <a:br>
              <a:rPr lang="de-DE" sz="1600" b="0" i="0" dirty="0">
                <a:solidFill>
                  <a:srgbClr val="011715"/>
                </a:solidFill>
                <a:effectLst/>
                <a:highlight>
                  <a:srgbClr val="EEF7F7"/>
                </a:highlight>
                <a:latin typeface="Arial" panose="020B0604020202020204" pitchFamily="34" charset="0"/>
              </a:rPr>
            </a:br>
            <a:br>
              <a:rPr lang="de-DE" sz="1600" b="0" i="0" dirty="0">
                <a:solidFill>
                  <a:srgbClr val="011715"/>
                </a:solidFill>
                <a:effectLst/>
                <a:highlight>
                  <a:srgbClr val="EEF7F7"/>
                </a:highlight>
                <a:latin typeface="Arial" panose="020B0604020202020204" pitchFamily="34" charset="0"/>
              </a:rPr>
            </a:br>
            <a:r>
              <a:rPr lang="de-DE" sz="1600" b="0" i="0" dirty="0">
                <a:solidFill>
                  <a:srgbClr val="011715"/>
                </a:solidFill>
                <a:effectLst/>
                <a:highlight>
                  <a:srgbClr val="EEF7F7"/>
                </a:highlight>
                <a:latin typeface="Arial" panose="020B0604020202020204" pitchFamily="34" charset="0"/>
              </a:rPr>
              <a:t>„Er hatte doch nur einen Fieberkrampf“, sagt Martje </a:t>
            </a:r>
            <a:r>
              <a:rPr lang="de-DE" sz="1600" b="0" i="0" dirty="0" err="1">
                <a:solidFill>
                  <a:srgbClr val="011715"/>
                </a:solidFill>
                <a:effectLst/>
                <a:highlight>
                  <a:srgbClr val="EEF7F7"/>
                </a:highlight>
                <a:latin typeface="Arial" panose="020B0604020202020204" pitchFamily="34" charset="0"/>
              </a:rPr>
              <a:t>Ratzow</a:t>
            </a:r>
            <a:r>
              <a:rPr lang="de-DE" sz="1600" b="0" i="0" dirty="0">
                <a:solidFill>
                  <a:srgbClr val="011715"/>
                </a:solidFill>
                <a:effectLst/>
                <a:highlight>
                  <a:srgbClr val="EEF7F7"/>
                </a:highlight>
                <a:latin typeface="Arial" panose="020B0604020202020204" pitchFamily="34" charset="0"/>
              </a:rPr>
              <a:t>, Lönnes Mama. Ihr Sohn stirbt nicht am Fieberkrampf, sondern weil das Rettungsteam schwerwiegende Fehler macht, als es zu Lönnes Behandlung kommt.</a:t>
            </a:r>
            <a:br>
              <a:rPr lang="de-DE" sz="1600" b="0" i="0" dirty="0">
                <a:solidFill>
                  <a:srgbClr val="011715"/>
                </a:solidFill>
                <a:effectLst/>
                <a:highlight>
                  <a:srgbClr val="EEF7F7"/>
                </a:highlight>
                <a:latin typeface="Arial" panose="020B0604020202020204" pitchFamily="34" charset="0"/>
              </a:rPr>
            </a:br>
            <a:endParaRPr lang="de-DE" sz="1600" dirty="0">
              <a:latin typeface="Arial" panose="020B0604020202020204" pitchFamily="34" charset="0"/>
            </a:endParaRPr>
          </a:p>
        </p:txBody>
      </p:sp>
      <p:sp>
        <p:nvSpPr>
          <p:cNvPr id="5" name="Textplatzhalter 4">
            <a:extLst>
              <a:ext uri="{FF2B5EF4-FFF2-40B4-BE49-F238E27FC236}">
                <a16:creationId xmlns:a16="http://schemas.microsoft.com/office/drawing/2014/main" id="{8F2B29BE-6FFA-E27F-8DB2-E5458CEEEC70}"/>
              </a:ext>
            </a:extLst>
          </p:cNvPr>
          <p:cNvSpPr>
            <a:spLocks noGrp="1"/>
          </p:cNvSpPr>
          <p:nvPr>
            <p:ph type="body" sz="quarter" idx="13"/>
          </p:nvPr>
        </p:nvSpPr>
        <p:spPr/>
        <p:txBody>
          <a:bodyPr/>
          <a:lstStyle/>
          <a:p>
            <a:endParaRPr lang="de-DE" dirty="0"/>
          </a:p>
        </p:txBody>
      </p:sp>
      <p:sp>
        <p:nvSpPr>
          <p:cNvPr id="6" name="Fußzeilenplatzhalter 5">
            <a:extLst>
              <a:ext uri="{FF2B5EF4-FFF2-40B4-BE49-F238E27FC236}">
                <a16:creationId xmlns:a16="http://schemas.microsoft.com/office/drawing/2014/main" id="{ABBE91A5-CB30-72B0-1B77-4858D719FF9E}"/>
              </a:ext>
            </a:extLst>
          </p:cNvPr>
          <p:cNvSpPr>
            <a:spLocks noGrp="1"/>
          </p:cNvSpPr>
          <p:nvPr>
            <p:ph type="ftr" sz="quarter" idx="11"/>
          </p:nvPr>
        </p:nvSpPr>
        <p:spPr/>
        <p:txBody>
          <a:bodyPr/>
          <a:lstStyle/>
          <a:p>
            <a:r>
              <a:rPr lang="de-DE"/>
              <a:t>https://medizinrecht-heynemann.de</a:t>
            </a:r>
          </a:p>
        </p:txBody>
      </p:sp>
      <p:sp>
        <p:nvSpPr>
          <p:cNvPr id="7" name="Foliennummernplatzhalter 6">
            <a:extLst>
              <a:ext uri="{FF2B5EF4-FFF2-40B4-BE49-F238E27FC236}">
                <a16:creationId xmlns:a16="http://schemas.microsoft.com/office/drawing/2014/main" id="{07EA5D93-D008-E864-6267-10351CA64DB5}"/>
              </a:ext>
            </a:extLst>
          </p:cNvPr>
          <p:cNvSpPr>
            <a:spLocks noGrp="1"/>
          </p:cNvSpPr>
          <p:nvPr>
            <p:ph type="sldNum" sz="quarter" idx="12"/>
          </p:nvPr>
        </p:nvSpPr>
        <p:spPr/>
        <p:txBody>
          <a:bodyPr/>
          <a:lstStyle/>
          <a:p>
            <a:fld id="{C45FBEE2-050D-3C4B-A393-2809FB5B6F0D}" type="slidenum">
              <a:rPr lang="de-DE" smtClean="0"/>
              <a:t>3</a:t>
            </a:fld>
            <a:endParaRPr lang="de-DE"/>
          </a:p>
        </p:txBody>
      </p:sp>
    </p:spTree>
    <p:extLst>
      <p:ext uri="{BB962C8B-B14F-4D97-AF65-F5344CB8AC3E}">
        <p14:creationId xmlns:p14="http://schemas.microsoft.com/office/powerpoint/2010/main" val="29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7E954-4AA0-4836-DEB9-1A511501A3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EED844-9245-DE48-0C6C-98110E0869DD}"/>
              </a:ext>
            </a:extLst>
          </p:cNvPr>
          <p:cNvSpPr>
            <a:spLocks noGrp="1"/>
          </p:cNvSpPr>
          <p:nvPr>
            <p:ph type="title"/>
          </p:nvPr>
        </p:nvSpPr>
        <p:spPr>
          <a:xfrm>
            <a:off x="2624328" y="722376"/>
            <a:ext cx="8723122" cy="3511296"/>
          </a:xfrm>
        </p:spPr>
        <p:txBody>
          <a:bodyPr>
            <a:normAutofit/>
          </a:bodyPr>
          <a:lstStyle/>
          <a:p>
            <a:pPr algn="l"/>
            <a:r>
              <a:rPr lang="de-DE" sz="1800" b="1" i="0" dirty="0">
                <a:solidFill>
                  <a:srgbClr val="011715"/>
                </a:solidFill>
                <a:effectLst/>
                <a:highlight>
                  <a:srgbClr val="EEF7F7"/>
                </a:highlight>
                <a:latin typeface="Arial "/>
              </a:rPr>
              <a:t>So verlief der Einsatz: </a:t>
            </a:r>
            <a:br>
              <a:rPr lang="de-DE" sz="1800" b="1" i="0" dirty="0">
                <a:solidFill>
                  <a:srgbClr val="011715"/>
                </a:solidFill>
                <a:effectLst/>
                <a:highlight>
                  <a:srgbClr val="EEF7F7"/>
                </a:highlight>
                <a:latin typeface="Arial "/>
              </a:rPr>
            </a:br>
            <a:br>
              <a:rPr lang="de-DE" sz="1800" b="1" i="0" dirty="0">
                <a:solidFill>
                  <a:srgbClr val="011715"/>
                </a:solidFill>
                <a:effectLst/>
                <a:highlight>
                  <a:srgbClr val="EEF7F7"/>
                </a:highlight>
                <a:latin typeface="Arial "/>
              </a:rPr>
            </a:br>
            <a:br>
              <a:rPr lang="de-DE" sz="1800" b="1" i="0" dirty="0">
                <a:solidFill>
                  <a:srgbClr val="011715"/>
                </a:solidFill>
                <a:effectLst/>
                <a:highlight>
                  <a:srgbClr val="EEF7F7"/>
                </a:highlight>
                <a:latin typeface="Arial "/>
              </a:rPr>
            </a:br>
            <a:br>
              <a:rPr lang="de-DE" sz="1800" b="1" i="0" dirty="0">
                <a:solidFill>
                  <a:srgbClr val="011715"/>
                </a:solidFill>
                <a:effectLst/>
                <a:highlight>
                  <a:srgbClr val="EEF7F7"/>
                </a:highlight>
                <a:latin typeface="Arial "/>
              </a:rPr>
            </a:br>
            <a:br>
              <a:rPr lang="de-DE" sz="800" b="0" i="0" dirty="0">
                <a:solidFill>
                  <a:srgbClr val="011715"/>
                </a:solidFill>
                <a:effectLst/>
                <a:highlight>
                  <a:srgbClr val="EEF7F7"/>
                </a:highlight>
                <a:latin typeface="IBM Plex"/>
              </a:rPr>
            </a:br>
            <a:br>
              <a:rPr lang="de-DE" sz="800" b="0" i="0" dirty="0">
                <a:solidFill>
                  <a:srgbClr val="011715"/>
                </a:solidFill>
                <a:effectLst/>
                <a:highlight>
                  <a:srgbClr val="EEF7F7"/>
                </a:highlight>
                <a:latin typeface="IBM Plex"/>
              </a:rPr>
            </a:br>
            <a:br>
              <a:rPr lang="de-DE" sz="800" b="0" i="0" dirty="0">
                <a:solidFill>
                  <a:srgbClr val="011715"/>
                </a:solidFill>
                <a:effectLst/>
                <a:highlight>
                  <a:srgbClr val="EEF7F7"/>
                </a:highlight>
                <a:latin typeface="IBM Plex"/>
              </a:rPr>
            </a:br>
            <a:r>
              <a:rPr lang="de-DE" sz="1600" b="1" i="0" dirty="0">
                <a:solidFill>
                  <a:srgbClr val="011715"/>
                </a:solidFill>
                <a:effectLst/>
                <a:highlight>
                  <a:srgbClr val="FFFFFF"/>
                </a:highlight>
                <a:latin typeface="Arial" panose="020B0604020202020204" pitchFamily="34" charset="0"/>
              </a:rPr>
              <a:t>21:26 Uhr</a:t>
            </a:r>
            <a:br>
              <a:rPr lang="de-DE" sz="1600" b="1" i="0" dirty="0">
                <a:solidFill>
                  <a:srgbClr val="011715"/>
                </a:solidFill>
                <a:effectLst/>
                <a:highlight>
                  <a:srgbClr val="FFFFFF"/>
                </a:highlight>
                <a:latin typeface="Arial" panose="020B0604020202020204" pitchFamily="34" charset="0"/>
              </a:rPr>
            </a:br>
            <a:r>
              <a:rPr lang="de-DE" sz="1600" b="0" i="0" dirty="0">
                <a:solidFill>
                  <a:srgbClr val="011715"/>
                </a:solidFill>
                <a:effectLst/>
                <a:highlight>
                  <a:srgbClr val="FFFFFF"/>
                </a:highlight>
                <a:latin typeface="Arial" panose="020B0604020202020204" pitchFamily="34" charset="0"/>
              </a:rPr>
              <a:t>Fieberkrampf &amp; Notruf</a:t>
            </a:r>
            <a:br>
              <a:rPr lang="de-DE" sz="1600" b="0" i="0" dirty="0">
                <a:solidFill>
                  <a:srgbClr val="011715"/>
                </a:solidFill>
                <a:effectLst/>
                <a:highlight>
                  <a:srgbClr val="FFFFFF"/>
                </a:highlight>
                <a:latin typeface="Arial" panose="020B0604020202020204" pitchFamily="34" charset="0"/>
              </a:rPr>
            </a:br>
            <a:r>
              <a:rPr lang="de-DE" sz="1600" b="0" i="0" dirty="0">
                <a:solidFill>
                  <a:srgbClr val="011715"/>
                </a:solidFill>
                <a:effectLst/>
                <a:highlight>
                  <a:srgbClr val="FFFFFF"/>
                </a:highlight>
                <a:latin typeface="Arial" panose="020B0604020202020204" pitchFamily="34" charset="0"/>
              </a:rPr>
              <a:t>Lönne hat am Morgen die U5-Untersuchung mit Bravour gemeistert. Doch am Abend bekommt er Fieber, wahrscheinlich eine Impfreaktion. Lönne krampft, seine Eltern wählen den Notruf. Doch sie sind relativ ruhig: Lönne hat zwei größere Geschwister, ihr ältester Sohn hatte auch schon einen komplizierten Fieberkrampf. Damals half der Rettungsdienst rasch, das Kind kam in die Universitätskinderklinik – die Familie fühlt sich gut versorgt und informiert.</a:t>
            </a:r>
            <a:br>
              <a:rPr lang="de-DE" sz="1600" b="0" i="0" dirty="0">
                <a:solidFill>
                  <a:srgbClr val="011715"/>
                </a:solidFill>
                <a:effectLst/>
                <a:highlight>
                  <a:srgbClr val="FFFFFF"/>
                </a:highlight>
                <a:latin typeface="Arial" panose="020B0604020202020204" pitchFamily="34" charset="0"/>
              </a:rPr>
            </a:br>
            <a:endParaRPr lang="de-DE" sz="1600" dirty="0">
              <a:latin typeface="Arial" panose="020B0604020202020204" pitchFamily="34" charset="0"/>
            </a:endParaRPr>
          </a:p>
        </p:txBody>
      </p:sp>
      <p:sp>
        <p:nvSpPr>
          <p:cNvPr id="5" name="Textplatzhalter 4">
            <a:extLst>
              <a:ext uri="{FF2B5EF4-FFF2-40B4-BE49-F238E27FC236}">
                <a16:creationId xmlns:a16="http://schemas.microsoft.com/office/drawing/2014/main" id="{8F2B29BE-6FFA-E27F-8DB2-E5458CEEEC70}"/>
              </a:ext>
            </a:extLst>
          </p:cNvPr>
          <p:cNvSpPr>
            <a:spLocks noGrp="1"/>
          </p:cNvSpPr>
          <p:nvPr>
            <p:ph type="body" sz="quarter" idx="13"/>
          </p:nvPr>
        </p:nvSpPr>
        <p:spPr/>
        <p:txBody>
          <a:bodyPr/>
          <a:lstStyle/>
          <a:p>
            <a:endParaRPr lang="de-DE" dirty="0"/>
          </a:p>
        </p:txBody>
      </p:sp>
      <p:sp>
        <p:nvSpPr>
          <p:cNvPr id="6" name="Fußzeilenplatzhalter 5">
            <a:extLst>
              <a:ext uri="{FF2B5EF4-FFF2-40B4-BE49-F238E27FC236}">
                <a16:creationId xmlns:a16="http://schemas.microsoft.com/office/drawing/2014/main" id="{ABBE91A5-CB30-72B0-1B77-4858D719FF9E}"/>
              </a:ext>
            </a:extLst>
          </p:cNvPr>
          <p:cNvSpPr>
            <a:spLocks noGrp="1"/>
          </p:cNvSpPr>
          <p:nvPr>
            <p:ph type="ftr" sz="quarter" idx="11"/>
          </p:nvPr>
        </p:nvSpPr>
        <p:spPr/>
        <p:txBody>
          <a:bodyPr/>
          <a:lstStyle/>
          <a:p>
            <a:r>
              <a:rPr lang="de-DE"/>
              <a:t>https://medizinrecht-heynemann.de</a:t>
            </a:r>
          </a:p>
        </p:txBody>
      </p:sp>
      <p:sp>
        <p:nvSpPr>
          <p:cNvPr id="7" name="Foliennummernplatzhalter 6">
            <a:extLst>
              <a:ext uri="{FF2B5EF4-FFF2-40B4-BE49-F238E27FC236}">
                <a16:creationId xmlns:a16="http://schemas.microsoft.com/office/drawing/2014/main" id="{07EA5D93-D008-E864-6267-10351CA64DB5}"/>
              </a:ext>
            </a:extLst>
          </p:cNvPr>
          <p:cNvSpPr>
            <a:spLocks noGrp="1"/>
          </p:cNvSpPr>
          <p:nvPr>
            <p:ph type="sldNum" sz="quarter" idx="12"/>
          </p:nvPr>
        </p:nvSpPr>
        <p:spPr/>
        <p:txBody>
          <a:bodyPr/>
          <a:lstStyle/>
          <a:p>
            <a:fld id="{C45FBEE2-050D-3C4B-A393-2809FB5B6F0D}" type="slidenum">
              <a:rPr lang="de-DE" smtClean="0"/>
              <a:t>4</a:t>
            </a:fld>
            <a:endParaRPr lang="de-DE"/>
          </a:p>
        </p:txBody>
      </p:sp>
    </p:spTree>
    <p:extLst>
      <p:ext uri="{BB962C8B-B14F-4D97-AF65-F5344CB8AC3E}">
        <p14:creationId xmlns:p14="http://schemas.microsoft.com/office/powerpoint/2010/main" val="109538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7E954-4AA0-4836-DEB9-1A511501A3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EED844-9245-DE48-0C6C-98110E0869DD}"/>
              </a:ext>
            </a:extLst>
          </p:cNvPr>
          <p:cNvSpPr>
            <a:spLocks noGrp="1"/>
          </p:cNvSpPr>
          <p:nvPr>
            <p:ph type="title"/>
          </p:nvPr>
        </p:nvSpPr>
        <p:spPr>
          <a:xfrm>
            <a:off x="2936240" y="749808"/>
            <a:ext cx="8411210" cy="4178808"/>
          </a:xfrm>
        </p:spPr>
        <p:txBody>
          <a:bodyPr>
            <a:normAutofit fontScale="90000"/>
          </a:bodyPr>
          <a:lstStyle/>
          <a:p>
            <a:pPr algn="l"/>
            <a:br>
              <a:rPr lang="de-DE" sz="1800" b="1" i="0" dirty="0">
                <a:solidFill>
                  <a:srgbClr val="011715"/>
                </a:solidFill>
                <a:effectLst/>
                <a:highlight>
                  <a:srgbClr val="FFFFFF"/>
                </a:highlight>
                <a:latin typeface="Arial "/>
              </a:rPr>
            </a:br>
            <a:br>
              <a:rPr lang="de-DE" sz="1800" b="1" i="0" dirty="0">
                <a:solidFill>
                  <a:srgbClr val="011715"/>
                </a:solidFill>
                <a:effectLst/>
                <a:highlight>
                  <a:srgbClr val="FFFFFF"/>
                </a:highlight>
                <a:latin typeface="Arial "/>
              </a:rPr>
            </a:br>
            <a:br>
              <a:rPr lang="de-DE" sz="1800" b="1" i="0" dirty="0">
                <a:solidFill>
                  <a:srgbClr val="011715"/>
                </a:solidFill>
                <a:effectLst/>
                <a:highlight>
                  <a:srgbClr val="FFFFFF"/>
                </a:highlight>
                <a:latin typeface="Arial "/>
              </a:rPr>
            </a:br>
            <a:br>
              <a:rPr lang="de-DE" sz="1800" b="1" i="0" dirty="0">
                <a:solidFill>
                  <a:srgbClr val="011715"/>
                </a:solidFill>
                <a:effectLst/>
                <a:highlight>
                  <a:srgbClr val="FFFFFF"/>
                </a:highlight>
                <a:latin typeface="Arial "/>
              </a:rPr>
            </a:br>
            <a:br>
              <a:rPr lang="de-DE" sz="1800" b="1" i="0" dirty="0">
                <a:solidFill>
                  <a:srgbClr val="011715"/>
                </a:solidFill>
                <a:effectLst/>
                <a:highlight>
                  <a:srgbClr val="FFFFFF"/>
                </a:highlight>
                <a:latin typeface="Arial "/>
              </a:rPr>
            </a:br>
            <a:r>
              <a:rPr lang="de-DE" sz="1800" b="1" i="0" dirty="0">
                <a:solidFill>
                  <a:srgbClr val="011715"/>
                </a:solidFill>
                <a:effectLst/>
                <a:highlight>
                  <a:srgbClr val="FFFFFF"/>
                </a:highlight>
                <a:latin typeface="Arial "/>
              </a:rPr>
              <a:t>21:44 Uhr</a:t>
            </a:r>
            <a:br>
              <a:rPr lang="de-DE" sz="1800" b="1" i="0" dirty="0">
                <a:solidFill>
                  <a:srgbClr val="011715"/>
                </a:solidFill>
                <a:effectLst/>
                <a:highlight>
                  <a:srgbClr val="FFFFFF"/>
                </a:highlight>
                <a:latin typeface="Arial "/>
              </a:rPr>
            </a:br>
            <a:r>
              <a:rPr lang="de-DE" sz="1800" b="0" i="0" dirty="0">
                <a:solidFill>
                  <a:srgbClr val="011715"/>
                </a:solidFill>
                <a:effectLst/>
                <a:highlight>
                  <a:srgbClr val="FFFFFF"/>
                </a:highlight>
                <a:latin typeface="Arial "/>
              </a:rPr>
              <a:t>Eintreffen RTW</a:t>
            </a:r>
            <a:br>
              <a:rPr lang="de-DE" sz="1800" b="0" i="0" dirty="0">
                <a:solidFill>
                  <a:srgbClr val="011715"/>
                </a:solidFill>
                <a:effectLst/>
                <a:highlight>
                  <a:srgbClr val="FFFFFF"/>
                </a:highlight>
                <a:latin typeface="Arial "/>
              </a:rPr>
            </a:br>
            <a:r>
              <a:rPr lang="de-DE" sz="1800" b="0" i="0" dirty="0">
                <a:solidFill>
                  <a:srgbClr val="011715"/>
                </a:solidFill>
                <a:effectLst/>
                <a:highlight>
                  <a:srgbClr val="FFFFFF"/>
                </a:highlight>
                <a:latin typeface="Arial "/>
              </a:rPr>
              <a:t>Die Leitstelle hat einen Rettungswagen und ein Notarzteinsatzfahrzeug entsandt. Der RTW trifft zuerst auf dem Hof von Familie </a:t>
            </a:r>
            <a:r>
              <a:rPr lang="de-DE" sz="1800" b="0" i="0" dirty="0" err="1">
                <a:solidFill>
                  <a:srgbClr val="011715"/>
                </a:solidFill>
                <a:effectLst/>
                <a:highlight>
                  <a:srgbClr val="FFFFFF"/>
                </a:highlight>
                <a:latin typeface="Arial "/>
              </a:rPr>
              <a:t>Ratzow</a:t>
            </a:r>
            <a:r>
              <a:rPr lang="de-DE" sz="1800" b="0" i="0" dirty="0">
                <a:solidFill>
                  <a:srgbClr val="011715"/>
                </a:solidFill>
                <a:effectLst/>
                <a:highlight>
                  <a:srgbClr val="FFFFFF"/>
                </a:highlight>
                <a:latin typeface="Arial "/>
              </a:rPr>
              <a:t> in Klein Zecher ein. Der Notfallsanitäter gibt Diazepam rektal.</a:t>
            </a:r>
            <a:br>
              <a:rPr lang="de-DE" sz="1800" b="0" i="0" dirty="0">
                <a:solidFill>
                  <a:srgbClr val="011715"/>
                </a:solidFill>
                <a:effectLst/>
                <a:highlight>
                  <a:srgbClr val="FFFFFF"/>
                </a:highlight>
                <a:latin typeface="Arial "/>
              </a:rPr>
            </a:br>
            <a:br>
              <a:rPr lang="de-DE" sz="1800" b="0" i="0" dirty="0">
                <a:solidFill>
                  <a:srgbClr val="011715"/>
                </a:solidFill>
                <a:effectLst/>
                <a:highlight>
                  <a:srgbClr val="FFFFFF"/>
                </a:highlight>
                <a:latin typeface="Arial "/>
              </a:rPr>
            </a:br>
            <a:r>
              <a:rPr lang="de-DE" sz="1800" b="1" i="0" dirty="0">
                <a:solidFill>
                  <a:srgbClr val="011715"/>
                </a:solidFill>
                <a:effectLst/>
                <a:highlight>
                  <a:srgbClr val="FFFFFF"/>
                </a:highlight>
                <a:latin typeface="Arial "/>
              </a:rPr>
              <a:t>21:50 Uhr</a:t>
            </a:r>
            <a:br>
              <a:rPr lang="de-DE" sz="1800" b="1" i="0" dirty="0">
                <a:solidFill>
                  <a:srgbClr val="011715"/>
                </a:solidFill>
                <a:effectLst/>
                <a:highlight>
                  <a:srgbClr val="FFFFFF"/>
                </a:highlight>
                <a:latin typeface="Arial "/>
              </a:rPr>
            </a:br>
            <a:r>
              <a:rPr lang="de-DE" sz="1800" b="0" i="0" dirty="0">
                <a:solidFill>
                  <a:srgbClr val="011715"/>
                </a:solidFill>
                <a:effectLst/>
                <a:highlight>
                  <a:srgbClr val="FFFFFF"/>
                </a:highlight>
                <a:latin typeface="Arial "/>
              </a:rPr>
              <a:t>Entkrampft</a:t>
            </a:r>
            <a:br>
              <a:rPr lang="de-DE" sz="1800" b="0" i="0" dirty="0">
                <a:solidFill>
                  <a:srgbClr val="011715"/>
                </a:solidFill>
                <a:effectLst/>
                <a:highlight>
                  <a:srgbClr val="FFFFFF"/>
                </a:highlight>
                <a:latin typeface="Arial "/>
              </a:rPr>
            </a:br>
            <a:r>
              <a:rPr lang="de-DE" sz="1800" b="0" i="0" dirty="0">
                <a:solidFill>
                  <a:srgbClr val="011715"/>
                </a:solidFill>
                <a:effectLst/>
                <a:highlight>
                  <a:srgbClr val="FFFFFF"/>
                </a:highlight>
                <a:latin typeface="Arial "/>
              </a:rPr>
              <a:t>Der </a:t>
            </a:r>
            <a:r>
              <a:rPr lang="de-DE" sz="1800" b="0" i="0" dirty="0" err="1">
                <a:solidFill>
                  <a:srgbClr val="011715"/>
                </a:solidFill>
                <a:effectLst/>
                <a:highlight>
                  <a:srgbClr val="FFFFFF"/>
                </a:highlight>
                <a:latin typeface="Arial "/>
              </a:rPr>
              <a:t>NotSan</a:t>
            </a:r>
            <a:r>
              <a:rPr lang="de-DE" sz="1800" b="0" i="0" dirty="0">
                <a:solidFill>
                  <a:srgbClr val="011715"/>
                </a:solidFill>
                <a:effectLst/>
                <a:highlight>
                  <a:srgbClr val="FFFFFF"/>
                </a:highlight>
                <a:latin typeface="Arial "/>
              </a:rPr>
              <a:t> hat versucht, die </a:t>
            </a:r>
            <a:r>
              <a:rPr lang="de-DE" sz="1800" b="0" i="0" dirty="0" err="1">
                <a:solidFill>
                  <a:srgbClr val="011715"/>
                </a:solidFill>
                <a:effectLst/>
                <a:highlight>
                  <a:srgbClr val="FFFFFF"/>
                </a:highlight>
                <a:latin typeface="Arial "/>
              </a:rPr>
              <a:t>Rektiole</a:t>
            </a:r>
            <a:r>
              <a:rPr lang="de-DE" sz="1800" b="0" i="0" dirty="0">
                <a:solidFill>
                  <a:srgbClr val="011715"/>
                </a:solidFill>
                <a:effectLst/>
                <a:highlight>
                  <a:srgbClr val="FFFFFF"/>
                </a:highlight>
                <a:latin typeface="Arial "/>
              </a:rPr>
              <a:t> zu fraktionieren, die 2. Portion führt dazu, dass Lönne entkrampft</a:t>
            </a:r>
            <a:br>
              <a:rPr lang="de-DE" sz="1800" b="0" i="0" dirty="0">
                <a:solidFill>
                  <a:srgbClr val="011715"/>
                </a:solidFill>
                <a:effectLst/>
                <a:highlight>
                  <a:srgbClr val="FFFFFF"/>
                </a:highlight>
                <a:latin typeface="Arial "/>
              </a:rPr>
            </a:br>
            <a:br>
              <a:rPr lang="de-DE" sz="1800" b="0" i="0" dirty="0">
                <a:solidFill>
                  <a:srgbClr val="011715"/>
                </a:solidFill>
                <a:effectLst/>
                <a:highlight>
                  <a:srgbClr val="FFFFFF"/>
                </a:highlight>
                <a:latin typeface="Arial "/>
              </a:rPr>
            </a:br>
            <a:r>
              <a:rPr lang="de-DE" sz="1800" b="1" i="0" dirty="0">
                <a:solidFill>
                  <a:srgbClr val="011715"/>
                </a:solidFill>
                <a:effectLst/>
                <a:highlight>
                  <a:srgbClr val="FFFFFF"/>
                </a:highlight>
                <a:latin typeface="Arial "/>
              </a:rPr>
              <a:t>21:51 Uhr</a:t>
            </a:r>
            <a:br>
              <a:rPr lang="de-DE" sz="1800" b="1" i="0" dirty="0">
                <a:solidFill>
                  <a:srgbClr val="011715"/>
                </a:solidFill>
                <a:effectLst/>
                <a:highlight>
                  <a:srgbClr val="FFFFFF"/>
                </a:highlight>
                <a:latin typeface="Arial "/>
              </a:rPr>
            </a:br>
            <a:r>
              <a:rPr lang="de-DE" sz="1800" b="0" i="0" dirty="0">
                <a:solidFill>
                  <a:srgbClr val="011715"/>
                </a:solidFill>
                <a:effectLst/>
                <a:highlight>
                  <a:srgbClr val="FFFFFF"/>
                </a:highlight>
                <a:latin typeface="Arial "/>
              </a:rPr>
              <a:t>Eintreffen NEF</a:t>
            </a:r>
            <a:br>
              <a:rPr lang="de-DE" sz="1800" b="0" i="0" dirty="0">
                <a:solidFill>
                  <a:srgbClr val="011715"/>
                </a:solidFill>
                <a:effectLst/>
                <a:highlight>
                  <a:srgbClr val="FFFFFF"/>
                </a:highlight>
                <a:latin typeface="Arial "/>
              </a:rPr>
            </a:br>
            <a:r>
              <a:rPr lang="de-DE" sz="1800" b="0" i="0" dirty="0">
                <a:solidFill>
                  <a:srgbClr val="011715"/>
                </a:solidFill>
                <a:effectLst/>
                <a:highlight>
                  <a:srgbClr val="FFFFFF"/>
                </a:highlight>
                <a:latin typeface="Arial "/>
              </a:rPr>
              <a:t>Das Notarzteinsatzfahrzeug kommt auf dem Hof an. Zunächst geht nur der Notfallsanitäter zur Familie, er ist selbst in der Ausbildung aktiv. </a:t>
            </a:r>
            <a:br>
              <a:rPr lang="de-DE" sz="1800" b="0" i="0" dirty="0">
                <a:solidFill>
                  <a:srgbClr val="011715"/>
                </a:solidFill>
                <a:effectLst/>
                <a:highlight>
                  <a:srgbClr val="FFFFFF"/>
                </a:highlight>
                <a:latin typeface="Arial "/>
              </a:rPr>
            </a:br>
            <a:r>
              <a:rPr lang="de-DE" sz="1800" b="0" i="0" dirty="0">
                <a:solidFill>
                  <a:srgbClr val="011715"/>
                </a:solidFill>
                <a:effectLst/>
                <a:highlight>
                  <a:srgbClr val="FFFFFF"/>
                </a:highlight>
                <a:latin typeface="Arial "/>
              </a:rPr>
              <a:t>Lönne liegt zur Überwachung und Untersuchung auf dem Küchentisch.</a:t>
            </a:r>
            <a:br>
              <a:rPr lang="de-DE" sz="1800" b="0" i="0" dirty="0">
                <a:solidFill>
                  <a:srgbClr val="011715"/>
                </a:solidFill>
                <a:effectLst/>
                <a:highlight>
                  <a:srgbClr val="FFFFFF"/>
                </a:highlight>
                <a:latin typeface="Arial "/>
              </a:rPr>
            </a:br>
            <a:endParaRPr lang="de-DE" sz="1600" dirty="0">
              <a:latin typeface="Arial "/>
            </a:endParaRPr>
          </a:p>
        </p:txBody>
      </p:sp>
      <p:sp>
        <p:nvSpPr>
          <p:cNvPr id="5" name="Textplatzhalter 4">
            <a:extLst>
              <a:ext uri="{FF2B5EF4-FFF2-40B4-BE49-F238E27FC236}">
                <a16:creationId xmlns:a16="http://schemas.microsoft.com/office/drawing/2014/main" id="{8F2B29BE-6FFA-E27F-8DB2-E5458CEEEC70}"/>
              </a:ext>
            </a:extLst>
          </p:cNvPr>
          <p:cNvSpPr>
            <a:spLocks noGrp="1"/>
          </p:cNvSpPr>
          <p:nvPr>
            <p:ph type="body" sz="quarter" idx="13"/>
          </p:nvPr>
        </p:nvSpPr>
        <p:spPr/>
        <p:txBody>
          <a:bodyPr/>
          <a:lstStyle/>
          <a:p>
            <a:endParaRPr lang="de-DE" dirty="0"/>
          </a:p>
        </p:txBody>
      </p:sp>
      <p:sp>
        <p:nvSpPr>
          <p:cNvPr id="6" name="Fußzeilenplatzhalter 5">
            <a:extLst>
              <a:ext uri="{FF2B5EF4-FFF2-40B4-BE49-F238E27FC236}">
                <a16:creationId xmlns:a16="http://schemas.microsoft.com/office/drawing/2014/main" id="{ABBE91A5-CB30-72B0-1B77-4858D719FF9E}"/>
              </a:ext>
            </a:extLst>
          </p:cNvPr>
          <p:cNvSpPr>
            <a:spLocks noGrp="1"/>
          </p:cNvSpPr>
          <p:nvPr>
            <p:ph type="ftr" sz="quarter" idx="11"/>
          </p:nvPr>
        </p:nvSpPr>
        <p:spPr/>
        <p:txBody>
          <a:bodyPr/>
          <a:lstStyle/>
          <a:p>
            <a:r>
              <a:rPr lang="de-DE"/>
              <a:t>https://medizinrecht-heynemann.de</a:t>
            </a:r>
          </a:p>
        </p:txBody>
      </p:sp>
      <p:sp>
        <p:nvSpPr>
          <p:cNvPr id="7" name="Foliennummernplatzhalter 6">
            <a:extLst>
              <a:ext uri="{FF2B5EF4-FFF2-40B4-BE49-F238E27FC236}">
                <a16:creationId xmlns:a16="http://schemas.microsoft.com/office/drawing/2014/main" id="{07EA5D93-D008-E864-6267-10351CA64DB5}"/>
              </a:ext>
            </a:extLst>
          </p:cNvPr>
          <p:cNvSpPr>
            <a:spLocks noGrp="1"/>
          </p:cNvSpPr>
          <p:nvPr>
            <p:ph type="sldNum" sz="quarter" idx="12"/>
          </p:nvPr>
        </p:nvSpPr>
        <p:spPr/>
        <p:txBody>
          <a:bodyPr/>
          <a:lstStyle/>
          <a:p>
            <a:fld id="{C45FBEE2-050D-3C4B-A393-2809FB5B6F0D}" type="slidenum">
              <a:rPr lang="de-DE" smtClean="0"/>
              <a:t>5</a:t>
            </a:fld>
            <a:endParaRPr lang="de-DE"/>
          </a:p>
        </p:txBody>
      </p:sp>
    </p:spTree>
    <p:extLst>
      <p:ext uri="{BB962C8B-B14F-4D97-AF65-F5344CB8AC3E}">
        <p14:creationId xmlns:p14="http://schemas.microsoft.com/office/powerpoint/2010/main" val="1157935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7E954-4AA0-4836-DEB9-1A511501A3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EED844-9245-DE48-0C6C-98110E0869DD}"/>
              </a:ext>
            </a:extLst>
          </p:cNvPr>
          <p:cNvSpPr>
            <a:spLocks noGrp="1"/>
          </p:cNvSpPr>
          <p:nvPr>
            <p:ph type="title"/>
          </p:nvPr>
        </p:nvSpPr>
        <p:spPr>
          <a:xfrm>
            <a:off x="2936240" y="1076962"/>
            <a:ext cx="8411210" cy="4510022"/>
          </a:xfrm>
        </p:spPr>
        <p:txBody>
          <a:bodyPr>
            <a:normAutofit fontScale="90000"/>
          </a:bodyPr>
          <a:lstStyle/>
          <a:p>
            <a:pPr algn="l"/>
            <a:r>
              <a:rPr lang="de-DE" sz="1800" b="1" i="0" dirty="0">
                <a:solidFill>
                  <a:srgbClr val="011715"/>
                </a:solidFill>
                <a:effectLst/>
                <a:highlight>
                  <a:srgbClr val="FFFFFF"/>
                </a:highlight>
                <a:latin typeface="Arial "/>
              </a:rPr>
              <a:t>21:58 Uhr</a:t>
            </a:r>
            <a:br>
              <a:rPr lang="de-DE" sz="1800" b="1" i="0" dirty="0">
                <a:solidFill>
                  <a:srgbClr val="011715"/>
                </a:solidFill>
                <a:effectLst/>
                <a:highlight>
                  <a:srgbClr val="FFFFFF"/>
                </a:highlight>
                <a:latin typeface="Arial "/>
              </a:rPr>
            </a:br>
            <a:r>
              <a:rPr lang="de-DE" sz="1800" b="0" i="0" dirty="0">
                <a:solidFill>
                  <a:srgbClr val="011715"/>
                </a:solidFill>
                <a:effectLst/>
                <a:highlight>
                  <a:srgbClr val="FFFFFF"/>
                </a:highlight>
                <a:latin typeface="Arial "/>
              </a:rPr>
              <a:t>Eintreffen Notarzt</a:t>
            </a:r>
            <a:br>
              <a:rPr lang="de-DE" sz="1800" b="0" i="0" dirty="0">
                <a:solidFill>
                  <a:srgbClr val="011715"/>
                </a:solidFill>
                <a:effectLst/>
                <a:highlight>
                  <a:srgbClr val="FFFFFF"/>
                </a:highlight>
                <a:latin typeface="Arial "/>
              </a:rPr>
            </a:br>
            <a:r>
              <a:rPr lang="de-DE" sz="1800" b="0" i="0" dirty="0">
                <a:solidFill>
                  <a:srgbClr val="011715"/>
                </a:solidFill>
                <a:effectLst/>
                <a:highlight>
                  <a:srgbClr val="FFFFFF"/>
                </a:highlight>
                <a:latin typeface="Arial "/>
              </a:rPr>
              <a:t>Der Notarzt trifft in der Küche ein. Der 57-Jährige nimmt seit rund drei Jahrzehnten Notarztdienste wahr und unterhält eine Hausarztpraxis. </a:t>
            </a:r>
            <a:br>
              <a:rPr lang="de-DE" sz="1800" b="0" i="0" dirty="0">
                <a:solidFill>
                  <a:srgbClr val="011715"/>
                </a:solidFill>
                <a:effectLst/>
                <a:highlight>
                  <a:srgbClr val="FFFFFF"/>
                </a:highlight>
                <a:latin typeface="Arial "/>
              </a:rPr>
            </a:br>
            <a:br>
              <a:rPr lang="de-DE" sz="1800" b="0" i="0" dirty="0">
                <a:solidFill>
                  <a:srgbClr val="011715"/>
                </a:solidFill>
                <a:effectLst/>
                <a:highlight>
                  <a:srgbClr val="FFFFFF"/>
                </a:highlight>
                <a:latin typeface="Arial "/>
              </a:rPr>
            </a:br>
            <a:br>
              <a:rPr lang="de-DE" sz="1800" b="0" i="0" dirty="0">
                <a:solidFill>
                  <a:srgbClr val="011715"/>
                </a:solidFill>
                <a:effectLst/>
                <a:highlight>
                  <a:srgbClr val="FFFFFF"/>
                </a:highlight>
                <a:latin typeface="Arial "/>
              </a:rPr>
            </a:br>
            <a:r>
              <a:rPr lang="de-DE" sz="1800" b="1" i="0" dirty="0">
                <a:solidFill>
                  <a:srgbClr val="011715"/>
                </a:solidFill>
                <a:effectLst/>
                <a:highlight>
                  <a:srgbClr val="FFFFFF"/>
                </a:highlight>
                <a:latin typeface="Arial "/>
              </a:rPr>
              <a:t>21:59 Uhr</a:t>
            </a:r>
            <a:br>
              <a:rPr lang="de-DE" sz="1800" b="1" i="0" dirty="0">
                <a:solidFill>
                  <a:srgbClr val="011715"/>
                </a:solidFill>
                <a:effectLst/>
                <a:highlight>
                  <a:srgbClr val="FFFFFF"/>
                </a:highlight>
                <a:latin typeface="Arial "/>
              </a:rPr>
            </a:br>
            <a:r>
              <a:rPr lang="de-DE" sz="1800" b="0" i="0" dirty="0">
                <a:solidFill>
                  <a:srgbClr val="011715"/>
                </a:solidFill>
                <a:effectLst/>
                <a:highlight>
                  <a:srgbClr val="FFFFFF"/>
                </a:highlight>
                <a:latin typeface="Arial "/>
              </a:rPr>
              <a:t>EKG &amp; weitere Behandlung</a:t>
            </a:r>
            <a:br>
              <a:rPr lang="de-DE" sz="1800" b="0" i="0" dirty="0">
                <a:solidFill>
                  <a:srgbClr val="011715"/>
                </a:solidFill>
                <a:effectLst/>
                <a:highlight>
                  <a:srgbClr val="FFFFFF"/>
                </a:highlight>
                <a:latin typeface="Arial "/>
              </a:rPr>
            </a:br>
            <a:r>
              <a:rPr lang="de-DE" sz="1800" b="0" i="0" dirty="0">
                <a:solidFill>
                  <a:srgbClr val="011715"/>
                </a:solidFill>
                <a:effectLst/>
                <a:highlight>
                  <a:srgbClr val="FFFFFF"/>
                </a:highlight>
                <a:latin typeface="Arial "/>
              </a:rPr>
              <a:t>Lönne hat einen GCS von 13, ist mit der Überwachung verbunden, das </a:t>
            </a:r>
            <a:r>
              <a:rPr lang="de-DE" sz="1800" b="0" i="0" dirty="0" err="1">
                <a:solidFill>
                  <a:srgbClr val="011715"/>
                </a:solidFill>
                <a:effectLst/>
                <a:highlight>
                  <a:srgbClr val="FFFFFF"/>
                </a:highlight>
                <a:latin typeface="Arial "/>
              </a:rPr>
              <a:t>Corpuls</a:t>
            </a:r>
            <a:r>
              <a:rPr lang="de-DE" sz="1800" b="0" i="0" dirty="0">
                <a:solidFill>
                  <a:srgbClr val="011715"/>
                </a:solidFill>
                <a:effectLst/>
                <a:highlight>
                  <a:srgbClr val="FFFFFF"/>
                </a:highlight>
                <a:latin typeface="Arial "/>
              </a:rPr>
              <a:t>-EKG unterstreicht den entkrampften Zustand. Der Notarzt möchte für den Transport in die Uni-Klinik Lübeck (ca. 45 Minuten) einen Venen-Zugang legen, der Versuch scheitert. </a:t>
            </a:r>
            <a:br>
              <a:rPr lang="de-DE" sz="1800" b="0" i="0" dirty="0">
                <a:solidFill>
                  <a:srgbClr val="011715"/>
                </a:solidFill>
                <a:effectLst/>
                <a:highlight>
                  <a:srgbClr val="FFFFFF"/>
                </a:highlight>
                <a:latin typeface="Arial "/>
              </a:rPr>
            </a:br>
            <a:r>
              <a:rPr lang="de-DE" sz="1800" b="0" i="0" dirty="0">
                <a:solidFill>
                  <a:srgbClr val="011715"/>
                </a:solidFill>
                <a:effectLst/>
                <a:highlight>
                  <a:srgbClr val="FFFFFF"/>
                </a:highlight>
                <a:latin typeface="Arial "/>
              </a:rPr>
              <a:t>Obwohl Lönne stabil scheint, entscheidet sich der Arzt für einen </a:t>
            </a:r>
            <a:r>
              <a:rPr lang="de-DE" sz="1800" b="0" i="0" dirty="0" err="1">
                <a:solidFill>
                  <a:srgbClr val="011715"/>
                </a:solidFill>
                <a:effectLst/>
                <a:highlight>
                  <a:srgbClr val="FFFFFF"/>
                </a:highlight>
                <a:latin typeface="Arial "/>
              </a:rPr>
              <a:t>einen</a:t>
            </a:r>
            <a:r>
              <a:rPr lang="de-DE" sz="1800" b="0" i="0" dirty="0">
                <a:solidFill>
                  <a:srgbClr val="011715"/>
                </a:solidFill>
                <a:effectLst/>
                <a:highlight>
                  <a:srgbClr val="FFFFFF"/>
                </a:highlight>
                <a:latin typeface="Arial "/>
              </a:rPr>
              <a:t> intraossären Zugang, eine Bohrung in den Knochen. </a:t>
            </a:r>
            <a:br>
              <a:rPr lang="de-DE" sz="1800" b="0" i="0" dirty="0">
                <a:solidFill>
                  <a:srgbClr val="011715"/>
                </a:solidFill>
                <a:effectLst/>
                <a:highlight>
                  <a:srgbClr val="FFFFFF"/>
                </a:highlight>
                <a:latin typeface="Arial "/>
              </a:rPr>
            </a:br>
            <a:r>
              <a:rPr lang="de-DE" sz="1800" b="0" i="0" dirty="0">
                <a:solidFill>
                  <a:srgbClr val="011715"/>
                </a:solidFill>
                <a:effectLst/>
                <a:highlight>
                  <a:srgbClr val="FFFFFF"/>
                </a:highlight>
                <a:latin typeface="Arial "/>
              </a:rPr>
              <a:t>„Nach allem was wir wissen, lag dafür keine Indikation vor“, so Daniel Marx von </a:t>
            </a:r>
            <a:r>
              <a:rPr lang="de-DE" sz="1800" b="0" i="0" dirty="0" err="1">
                <a:solidFill>
                  <a:srgbClr val="011715"/>
                </a:solidFill>
                <a:effectLst/>
                <a:highlight>
                  <a:srgbClr val="FFFFFF"/>
                </a:highlight>
                <a:latin typeface="Arial "/>
              </a:rPr>
              <a:t>FaktorMensch</a:t>
            </a:r>
            <a:r>
              <a:rPr lang="de-DE" sz="1800" b="0" i="0" dirty="0">
                <a:solidFill>
                  <a:srgbClr val="011715"/>
                </a:solidFill>
                <a:effectLst/>
                <a:highlight>
                  <a:srgbClr val="FFFFFF"/>
                </a:highlight>
                <a:latin typeface="Arial "/>
              </a:rPr>
              <a:t>. </a:t>
            </a:r>
            <a:br>
              <a:rPr lang="de-DE" sz="1800" b="0" i="0" dirty="0">
                <a:solidFill>
                  <a:srgbClr val="011715"/>
                </a:solidFill>
                <a:effectLst/>
                <a:highlight>
                  <a:srgbClr val="FFFFFF"/>
                </a:highlight>
                <a:latin typeface="Arial "/>
              </a:rPr>
            </a:br>
            <a:r>
              <a:rPr lang="de-DE" sz="1800" b="0" i="0" dirty="0">
                <a:solidFill>
                  <a:srgbClr val="011715"/>
                </a:solidFill>
                <a:effectLst/>
                <a:highlight>
                  <a:srgbClr val="FFFFFF"/>
                </a:highlight>
                <a:latin typeface="Arial "/>
              </a:rPr>
              <a:t>Das sah offenbar auch der </a:t>
            </a:r>
            <a:r>
              <a:rPr lang="de-DE" sz="1800" b="0" i="0" dirty="0" err="1">
                <a:solidFill>
                  <a:srgbClr val="011715"/>
                </a:solidFill>
                <a:effectLst/>
                <a:highlight>
                  <a:srgbClr val="FFFFFF"/>
                </a:highlight>
                <a:latin typeface="Arial "/>
              </a:rPr>
              <a:t>NotSan</a:t>
            </a:r>
            <a:r>
              <a:rPr lang="de-DE" sz="1800" b="0" i="0" dirty="0">
                <a:solidFill>
                  <a:srgbClr val="011715"/>
                </a:solidFill>
                <a:effectLst/>
                <a:highlight>
                  <a:srgbClr val="FFFFFF"/>
                </a:highlight>
                <a:latin typeface="Arial "/>
              </a:rPr>
              <a:t> der NEF so. Die Eltern erinnern sich an seinen Ruf nach einem „</a:t>
            </a:r>
            <a:r>
              <a:rPr lang="de-DE" sz="1800" b="0" i="0" dirty="0" err="1">
                <a:solidFill>
                  <a:srgbClr val="011715"/>
                </a:solidFill>
                <a:effectLst/>
                <a:highlight>
                  <a:srgbClr val="FFFFFF"/>
                </a:highlight>
                <a:latin typeface="Arial "/>
              </a:rPr>
              <a:t>ten</a:t>
            </a:r>
            <a:r>
              <a:rPr lang="de-DE" sz="1800" b="0" i="0" dirty="0">
                <a:solidFill>
                  <a:srgbClr val="011715"/>
                </a:solidFill>
                <a:effectLst/>
                <a:highlight>
                  <a:srgbClr val="FFFFFF"/>
                </a:highlight>
                <a:latin typeface="Arial "/>
              </a:rPr>
              <a:t> </a:t>
            </a:r>
            <a:r>
              <a:rPr lang="de-DE" sz="1800" b="0" i="0" dirty="0" err="1">
                <a:solidFill>
                  <a:srgbClr val="011715"/>
                </a:solidFill>
                <a:effectLst/>
                <a:highlight>
                  <a:srgbClr val="FFFFFF"/>
                </a:highlight>
                <a:latin typeface="Arial "/>
              </a:rPr>
              <a:t>for</a:t>
            </a:r>
            <a:r>
              <a:rPr lang="de-DE" sz="1800" b="0" i="0" dirty="0">
                <a:solidFill>
                  <a:srgbClr val="011715"/>
                </a:solidFill>
                <a:effectLst/>
                <a:highlight>
                  <a:srgbClr val="FFFFFF"/>
                </a:highlight>
                <a:latin typeface="Arial "/>
              </a:rPr>
              <a:t> </a:t>
            </a:r>
            <a:r>
              <a:rPr lang="de-DE" sz="1800" b="0" i="0" dirty="0" err="1">
                <a:solidFill>
                  <a:srgbClr val="011715"/>
                </a:solidFill>
                <a:effectLst/>
                <a:highlight>
                  <a:srgbClr val="FFFFFF"/>
                </a:highlight>
                <a:latin typeface="Arial "/>
              </a:rPr>
              <a:t>ten</a:t>
            </a:r>
            <a:r>
              <a:rPr lang="de-DE" sz="1800" b="0" i="0" dirty="0">
                <a:solidFill>
                  <a:srgbClr val="011715"/>
                </a:solidFill>
                <a:effectLst/>
                <a:highlight>
                  <a:srgbClr val="FFFFFF"/>
                </a:highlight>
                <a:latin typeface="Arial "/>
              </a:rPr>
              <a:t>“ (Team-Ressource-Management: 10 Sekunden für 10 Minuten). Er erhält keine Reaktionen seiner </a:t>
            </a:r>
            <a:r>
              <a:rPr lang="de-DE" sz="1800" b="0" i="0" dirty="0" err="1">
                <a:solidFill>
                  <a:srgbClr val="011715"/>
                </a:solidFill>
                <a:effectLst/>
                <a:highlight>
                  <a:srgbClr val="FFFFFF"/>
                </a:highlight>
                <a:latin typeface="Arial "/>
              </a:rPr>
              <a:t>Kolleg:innen</a:t>
            </a:r>
            <a:r>
              <a:rPr lang="de-DE" sz="1800" b="0" i="0" dirty="0">
                <a:solidFill>
                  <a:srgbClr val="011715"/>
                </a:solidFill>
                <a:effectLst/>
                <a:highlight>
                  <a:srgbClr val="FFFFFF"/>
                </a:highlight>
                <a:latin typeface="Arial "/>
              </a:rPr>
              <a:t> – und wird den Ausruf vor Gericht bestreiten. </a:t>
            </a:r>
            <a:br>
              <a:rPr lang="de-DE" sz="1800" b="0" i="0" dirty="0">
                <a:solidFill>
                  <a:srgbClr val="011715"/>
                </a:solidFill>
                <a:effectLst/>
                <a:highlight>
                  <a:srgbClr val="FFFFFF"/>
                </a:highlight>
                <a:latin typeface="Arial "/>
              </a:rPr>
            </a:br>
            <a:r>
              <a:rPr lang="de-DE" sz="1800" b="0" i="0" u="sng" dirty="0">
                <a:solidFill>
                  <a:srgbClr val="011715"/>
                </a:solidFill>
                <a:effectLst/>
                <a:highlight>
                  <a:srgbClr val="FFFFFF"/>
                </a:highlight>
                <a:latin typeface="Arial "/>
                <a:hlinkClick r:id="rId2"/>
              </a:rPr>
              <a:t>Unsere Taschenkarte </a:t>
            </a:r>
            <a:r>
              <a:rPr lang="de-DE" sz="1800" b="0" i="0" u="sng" dirty="0" err="1">
                <a:solidFill>
                  <a:srgbClr val="011715"/>
                </a:solidFill>
                <a:effectLst/>
                <a:highlight>
                  <a:srgbClr val="FFFFFF"/>
                </a:highlight>
                <a:latin typeface="Arial "/>
                <a:hlinkClick r:id="rId2"/>
              </a:rPr>
              <a:t>Speak-up</a:t>
            </a:r>
            <a:r>
              <a:rPr lang="de-DE" sz="1800" b="0" i="0" dirty="0">
                <a:solidFill>
                  <a:srgbClr val="011715"/>
                </a:solidFill>
                <a:effectLst/>
                <a:highlight>
                  <a:srgbClr val="FFFFFF"/>
                </a:highlight>
                <a:latin typeface="Arial "/>
              </a:rPr>
              <a:t> (PDF)</a:t>
            </a:r>
            <a:br>
              <a:rPr lang="de-DE" sz="1600" b="0" i="0" dirty="0">
                <a:solidFill>
                  <a:srgbClr val="011715"/>
                </a:solidFill>
                <a:effectLst/>
                <a:highlight>
                  <a:srgbClr val="FFFFFF"/>
                </a:highlight>
                <a:latin typeface="Arial "/>
              </a:rPr>
            </a:br>
            <a:endParaRPr lang="de-DE" sz="1600" dirty="0">
              <a:latin typeface="Arial "/>
            </a:endParaRPr>
          </a:p>
        </p:txBody>
      </p:sp>
      <p:sp>
        <p:nvSpPr>
          <p:cNvPr id="5" name="Textplatzhalter 4">
            <a:extLst>
              <a:ext uri="{FF2B5EF4-FFF2-40B4-BE49-F238E27FC236}">
                <a16:creationId xmlns:a16="http://schemas.microsoft.com/office/drawing/2014/main" id="{8F2B29BE-6FFA-E27F-8DB2-E5458CEEEC70}"/>
              </a:ext>
            </a:extLst>
          </p:cNvPr>
          <p:cNvSpPr>
            <a:spLocks noGrp="1"/>
          </p:cNvSpPr>
          <p:nvPr>
            <p:ph type="body" sz="quarter" idx="13"/>
          </p:nvPr>
        </p:nvSpPr>
        <p:spPr/>
        <p:txBody>
          <a:bodyPr/>
          <a:lstStyle/>
          <a:p>
            <a:endParaRPr lang="de-DE" dirty="0"/>
          </a:p>
        </p:txBody>
      </p:sp>
      <p:sp>
        <p:nvSpPr>
          <p:cNvPr id="6" name="Fußzeilenplatzhalter 5">
            <a:extLst>
              <a:ext uri="{FF2B5EF4-FFF2-40B4-BE49-F238E27FC236}">
                <a16:creationId xmlns:a16="http://schemas.microsoft.com/office/drawing/2014/main" id="{ABBE91A5-CB30-72B0-1B77-4858D719FF9E}"/>
              </a:ext>
            </a:extLst>
          </p:cNvPr>
          <p:cNvSpPr>
            <a:spLocks noGrp="1"/>
          </p:cNvSpPr>
          <p:nvPr>
            <p:ph type="ftr" sz="quarter" idx="11"/>
          </p:nvPr>
        </p:nvSpPr>
        <p:spPr/>
        <p:txBody>
          <a:bodyPr/>
          <a:lstStyle/>
          <a:p>
            <a:r>
              <a:rPr lang="de-DE"/>
              <a:t>https://medizinrecht-heynemann.de</a:t>
            </a:r>
          </a:p>
        </p:txBody>
      </p:sp>
      <p:sp>
        <p:nvSpPr>
          <p:cNvPr id="7" name="Foliennummernplatzhalter 6">
            <a:extLst>
              <a:ext uri="{FF2B5EF4-FFF2-40B4-BE49-F238E27FC236}">
                <a16:creationId xmlns:a16="http://schemas.microsoft.com/office/drawing/2014/main" id="{07EA5D93-D008-E864-6267-10351CA64DB5}"/>
              </a:ext>
            </a:extLst>
          </p:cNvPr>
          <p:cNvSpPr>
            <a:spLocks noGrp="1"/>
          </p:cNvSpPr>
          <p:nvPr>
            <p:ph type="sldNum" sz="quarter" idx="12"/>
          </p:nvPr>
        </p:nvSpPr>
        <p:spPr/>
        <p:txBody>
          <a:bodyPr/>
          <a:lstStyle/>
          <a:p>
            <a:fld id="{C45FBEE2-050D-3C4B-A393-2809FB5B6F0D}" type="slidenum">
              <a:rPr lang="de-DE" smtClean="0"/>
              <a:t>6</a:t>
            </a:fld>
            <a:endParaRPr lang="de-DE"/>
          </a:p>
        </p:txBody>
      </p:sp>
    </p:spTree>
    <p:extLst>
      <p:ext uri="{BB962C8B-B14F-4D97-AF65-F5344CB8AC3E}">
        <p14:creationId xmlns:p14="http://schemas.microsoft.com/office/powerpoint/2010/main" val="2096370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7E954-4AA0-4836-DEB9-1A511501A3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EED844-9245-DE48-0C6C-98110E0869DD}"/>
              </a:ext>
            </a:extLst>
          </p:cNvPr>
          <p:cNvSpPr>
            <a:spLocks noGrp="1"/>
          </p:cNvSpPr>
          <p:nvPr>
            <p:ph type="title"/>
          </p:nvPr>
        </p:nvSpPr>
        <p:spPr>
          <a:xfrm>
            <a:off x="2942590" y="1195834"/>
            <a:ext cx="8411210" cy="4473446"/>
          </a:xfrm>
        </p:spPr>
        <p:txBody>
          <a:bodyPr>
            <a:normAutofit fontScale="90000"/>
          </a:bodyPr>
          <a:lstStyle/>
          <a:p>
            <a:pPr algn="l"/>
            <a:r>
              <a:rPr lang="de-DE" sz="1800" b="1" i="0" dirty="0">
                <a:solidFill>
                  <a:srgbClr val="011715"/>
                </a:solidFill>
                <a:effectLst/>
                <a:highlight>
                  <a:srgbClr val="FFFFFF"/>
                </a:highlight>
                <a:latin typeface="Arial "/>
              </a:rPr>
              <a:t>Gegen 22:15 Uhr</a:t>
            </a:r>
            <a:br>
              <a:rPr lang="de-DE" sz="1800" b="1" i="0" dirty="0">
                <a:solidFill>
                  <a:srgbClr val="011715"/>
                </a:solidFill>
                <a:effectLst/>
                <a:highlight>
                  <a:srgbClr val="FFFFFF"/>
                </a:highlight>
                <a:latin typeface="Arial "/>
              </a:rPr>
            </a:br>
            <a:r>
              <a:rPr lang="de-DE" sz="1800" b="0" i="0" dirty="0">
                <a:solidFill>
                  <a:srgbClr val="011715"/>
                </a:solidFill>
                <a:effectLst/>
                <a:highlight>
                  <a:srgbClr val="FFFFFF"/>
                </a:highlight>
                <a:latin typeface="Arial "/>
              </a:rPr>
              <a:t>Der </a:t>
            </a:r>
            <a:r>
              <a:rPr lang="de-DE" sz="1800" b="0" i="0" dirty="0" err="1">
                <a:solidFill>
                  <a:srgbClr val="011715"/>
                </a:solidFill>
                <a:effectLst/>
                <a:highlight>
                  <a:srgbClr val="FFFFFF"/>
                </a:highlight>
                <a:latin typeface="Arial "/>
              </a:rPr>
              <a:t>i.o</a:t>
            </a:r>
            <a:r>
              <a:rPr lang="de-DE" sz="1800" b="0" i="0" dirty="0">
                <a:solidFill>
                  <a:srgbClr val="011715"/>
                </a:solidFill>
                <a:effectLst/>
                <a:highlight>
                  <a:srgbClr val="FFFFFF"/>
                </a:highlight>
                <a:latin typeface="Arial "/>
              </a:rPr>
              <a:t>.-Zugang</a:t>
            </a:r>
            <a:br>
              <a:rPr lang="de-DE" sz="1800" b="0" i="0" dirty="0">
                <a:solidFill>
                  <a:srgbClr val="011715"/>
                </a:solidFill>
                <a:effectLst/>
                <a:highlight>
                  <a:srgbClr val="FFFFFF"/>
                </a:highlight>
                <a:latin typeface="Arial "/>
              </a:rPr>
            </a:br>
            <a:r>
              <a:rPr lang="de-DE" sz="1800" b="0" i="0" dirty="0">
                <a:solidFill>
                  <a:srgbClr val="011715"/>
                </a:solidFill>
                <a:effectLst/>
                <a:highlight>
                  <a:srgbClr val="FFFFFF"/>
                </a:highlight>
                <a:latin typeface="Arial "/>
              </a:rPr>
              <a:t>Lönne wehrt sich dagegen, dass ihm eine Nadel in den Schienbeinknochen gelegt wird. Auch sein Vater, der assistieren soll, fühlt sich unwohl, doch er denkt: „Hier sind vier </a:t>
            </a:r>
            <a:r>
              <a:rPr lang="de-DE" sz="1800" b="0" i="0" dirty="0" err="1">
                <a:solidFill>
                  <a:srgbClr val="011715"/>
                </a:solidFill>
                <a:effectLst/>
                <a:highlight>
                  <a:srgbClr val="FFFFFF"/>
                </a:highlight>
                <a:latin typeface="Arial "/>
              </a:rPr>
              <a:t>Rettungsdienstler</a:t>
            </a:r>
            <a:r>
              <a:rPr lang="de-DE" sz="1800" b="0" i="0" dirty="0">
                <a:solidFill>
                  <a:srgbClr val="011715"/>
                </a:solidFill>
                <a:effectLst/>
                <a:highlight>
                  <a:srgbClr val="FFFFFF"/>
                </a:highlight>
                <a:latin typeface="Arial "/>
              </a:rPr>
              <a:t>, da würde ja jemand etwas sagen, wenn es falsch wäre.“</a:t>
            </a:r>
            <a:br>
              <a:rPr lang="de-DE" sz="1800" b="0" i="0" dirty="0">
                <a:solidFill>
                  <a:srgbClr val="011715"/>
                </a:solidFill>
                <a:effectLst/>
                <a:highlight>
                  <a:srgbClr val="FFFFFF"/>
                </a:highlight>
                <a:latin typeface="Arial "/>
              </a:rPr>
            </a:br>
            <a:r>
              <a:rPr lang="de-DE" sz="1800" b="0" i="0" dirty="0">
                <a:solidFill>
                  <a:srgbClr val="011715"/>
                </a:solidFill>
                <a:effectLst/>
                <a:highlight>
                  <a:srgbClr val="FFFFFF"/>
                </a:highlight>
                <a:latin typeface="Arial "/>
              </a:rPr>
              <a:t>Der Notarzt spült den Zugang mit 10 ml Kochsalz und lässt Lidocain aufziehen: Der </a:t>
            </a:r>
            <a:r>
              <a:rPr lang="de-DE" sz="1800" b="0" i="0" dirty="0" err="1">
                <a:solidFill>
                  <a:srgbClr val="011715"/>
                </a:solidFill>
                <a:effectLst/>
                <a:highlight>
                  <a:srgbClr val="FFFFFF"/>
                </a:highlight>
                <a:latin typeface="Arial "/>
              </a:rPr>
              <a:t>NotSan</a:t>
            </a:r>
            <a:r>
              <a:rPr lang="de-DE" sz="1800" b="0" i="0" dirty="0">
                <a:solidFill>
                  <a:srgbClr val="011715"/>
                </a:solidFill>
                <a:effectLst/>
                <a:highlight>
                  <a:srgbClr val="FFFFFF"/>
                </a:highlight>
                <a:latin typeface="Arial "/>
              </a:rPr>
              <a:t> des NEF folgt der Anweisung und bereitet eine 5-ml-Spritze mit 2%igem Lidocain vor.</a:t>
            </a:r>
            <a:br>
              <a:rPr lang="de-DE" sz="1800" b="0" i="0" dirty="0">
                <a:solidFill>
                  <a:srgbClr val="011715"/>
                </a:solidFill>
                <a:effectLst/>
                <a:highlight>
                  <a:srgbClr val="FFFFFF"/>
                </a:highlight>
                <a:latin typeface="Arial "/>
              </a:rPr>
            </a:br>
            <a:r>
              <a:rPr lang="de-DE" sz="1800" b="0" i="0" dirty="0">
                <a:solidFill>
                  <a:srgbClr val="011715"/>
                </a:solidFill>
                <a:effectLst/>
                <a:highlight>
                  <a:srgbClr val="FFFFFF"/>
                </a:highlight>
                <a:latin typeface="Arial "/>
              </a:rPr>
              <a:t>Aus dieser Spritze heraus will der Arzt 10 mg Lidocain dosiert haben – die Menge ist drei Mal höher als damals empfohlen. Gutachten legen nahe, dass Lönne tatsächlich noch mehr Lidocain über die 5-ml-Spritze bekommen hat.</a:t>
            </a:r>
            <a:br>
              <a:rPr lang="de-DE" sz="1800" b="0" i="0" dirty="0">
                <a:solidFill>
                  <a:srgbClr val="011715"/>
                </a:solidFill>
                <a:effectLst/>
                <a:highlight>
                  <a:srgbClr val="FFFFFF"/>
                </a:highlight>
                <a:latin typeface="Arial "/>
              </a:rPr>
            </a:br>
            <a:r>
              <a:rPr lang="de-DE" sz="1800" b="0" i="0" dirty="0">
                <a:solidFill>
                  <a:srgbClr val="011715"/>
                </a:solidFill>
                <a:effectLst/>
                <a:highlight>
                  <a:srgbClr val="FFFFFF"/>
                </a:highlight>
                <a:latin typeface="Arial "/>
              </a:rPr>
              <a:t>Nun krampft Lönne. Der Notarzt gibt daraufhin insgesamt 3 mg Midazolam – erneut eine Überdosierung.</a:t>
            </a:r>
            <a:br>
              <a:rPr lang="de-DE" sz="1800" b="0" i="0" dirty="0">
                <a:solidFill>
                  <a:srgbClr val="011715"/>
                </a:solidFill>
                <a:effectLst/>
                <a:highlight>
                  <a:srgbClr val="FFFFFF"/>
                </a:highlight>
                <a:latin typeface="Arial "/>
              </a:rPr>
            </a:br>
            <a:br>
              <a:rPr lang="de-DE" sz="1800" b="0" i="0" dirty="0">
                <a:solidFill>
                  <a:srgbClr val="011715"/>
                </a:solidFill>
                <a:effectLst/>
                <a:highlight>
                  <a:srgbClr val="FFFFFF"/>
                </a:highlight>
                <a:latin typeface="Arial "/>
              </a:rPr>
            </a:br>
            <a:r>
              <a:rPr lang="de-DE" sz="1800" b="1" i="0" dirty="0">
                <a:solidFill>
                  <a:srgbClr val="011715"/>
                </a:solidFill>
                <a:effectLst/>
                <a:highlight>
                  <a:srgbClr val="FFFFFF"/>
                </a:highlight>
                <a:latin typeface="Arial "/>
              </a:rPr>
              <a:t>22:22 Uhr</a:t>
            </a:r>
            <a:br>
              <a:rPr lang="de-DE" sz="1800" b="1" i="0" dirty="0">
                <a:solidFill>
                  <a:srgbClr val="011715"/>
                </a:solidFill>
                <a:effectLst/>
                <a:highlight>
                  <a:srgbClr val="FFFFFF"/>
                </a:highlight>
                <a:latin typeface="Arial "/>
              </a:rPr>
            </a:br>
            <a:r>
              <a:rPr lang="de-DE" sz="1800" b="0" i="0" dirty="0">
                <a:solidFill>
                  <a:srgbClr val="011715"/>
                </a:solidFill>
                <a:effectLst/>
                <a:highlight>
                  <a:srgbClr val="FFFFFF"/>
                </a:highlight>
                <a:latin typeface="Arial "/>
              </a:rPr>
              <a:t>Letzter regulärer Herzschlag</a:t>
            </a:r>
            <a:br>
              <a:rPr lang="de-DE" sz="1800" b="0" i="0" dirty="0">
                <a:solidFill>
                  <a:srgbClr val="011715"/>
                </a:solidFill>
                <a:effectLst/>
                <a:highlight>
                  <a:srgbClr val="FFFFFF"/>
                </a:highlight>
                <a:latin typeface="Arial "/>
              </a:rPr>
            </a:br>
            <a:r>
              <a:rPr lang="de-DE" sz="1800" b="0" i="0" dirty="0">
                <a:solidFill>
                  <a:srgbClr val="011715"/>
                </a:solidFill>
                <a:effectLst/>
                <a:highlight>
                  <a:srgbClr val="FFFFFF"/>
                </a:highlight>
                <a:latin typeface="Arial "/>
              </a:rPr>
              <a:t>In der Überwachung zeigt Lönne zum letzten Mal eine reguläre Herzaktion, etwa eine Minute zuvor hat sich seine Frequenz halbiert. Martje und Niklas </a:t>
            </a:r>
            <a:r>
              <a:rPr lang="de-DE" sz="1800" b="0" i="0" dirty="0" err="1">
                <a:solidFill>
                  <a:srgbClr val="011715"/>
                </a:solidFill>
                <a:effectLst/>
                <a:highlight>
                  <a:srgbClr val="FFFFFF"/>
                </a:highlight>
                <a:latin typeface="Arial "/>
              </a:rPr>
              <a:t>Ratzow</a:t>
            </a:r>
            <a:r>
              <a:rPr lang="de-DE" sz="1800" b="0" i="0" dirty="0">
                <a:solidFill>
                  <a:srgbClr val="011715"/>
                </a:solidFill>
                <a:effectLst/>
                <a:highlight>
                  <a:srgbClr val="FFFFFF"/>
                </a:highlight>
                <a:latin typeface="Arial "/>
              </a:rPr>
              <a:t> werden vom Rettungsteam aus der Küche geschickt. Weitere Unterstützung fordert das Team nicht an.</a:t>
            </a:r>
            <a:br>
              <a:rPr lang="de-DE" sz="1800" b="0" i="0" dirty="0">
                <a:solidFill>
                  <a:srgbClr val="011715"/>
                </a:solidFill>
                <a:effectLst/>
                <a:highlight>
                  <a:srgbClr val="FFFFFF"/>
                </a:highlight>
                <a:latin typeface="Arial "/>
              </a:rPr>
            </a:br>
            <a:br>
              <a:rPr lang="de-DE" sz="1800" b="0" i="0" dirty="0">
                <a:solidFill>
                  <a:srgbClr val="011715"/>
                </a:solidFill>
                <a:effectLst/>
                <a:highlight>
                  <a:srgbClr val="FFFFFF"/>
                </a:highlight>
                <a:latin typeface="Arial "/>
              </a:rPr>
            </a:br>
            <a:endParaRPr lang="de-DE" sz="1800" dirty="0">
              <a:latin typeface="Arial "/>
            </a:endParaRPr>
          </a:p>
        </p:txBody>
      </p:sp>
      <p:sp>
        <p:nvSpPr>
          <p:cNvPr id="5" name="Textplatzhalter 4">
            <a:extLst>
              <a:ext uri="{FF2B5EF4-FFF2-40B4-BE49-F238E27FC236}">
                <a16:creationId xmlns:a16="http://schemas.microsoft.com/office/drawing/2014/main" id="{8F2B29BE-6FFA-E27F-8DB2-E5458CEEEC70}"/>
              </a:ext>
            </a:extLst>
          </p:cNvPr>
          <p:cNvSpPr>
            <a:spLocks noGrp="1"/>
          </p:cNvSpPr>
          <p:nvPr>
            <p:ph type="body" sz="quarter" idx="13"/>
          </p:nvPr>
        </p:nvSpPr>
        <p:spPr/>
        <p:txBody>
          <a:bodyPr/>
          <a:lstStyle/>
          <a:p>
            <a:endParaRPr lang="de-DE" dirty="0"/>
          </a:p>
        </p:txBody>
      </p:sp>
      <p:sp>
        <p:nvSpPr>
          <p:cNvPr id="6" name="Fußzeilenplatzhalter 5">
            <a:extLst>
              <a:ext uri="{FF2B5EF4-FFF2-40B4-BE49-F238E27FC236}">
                <a16:creationId xmlns:a16="http://schemas.microsoft.com/office/drawing/2014/main" id="{ABBE91A5-CB30-72B0-1B77-4858D719FF9E}"/>
              </a:ext>
            </a:extLst>
          </p:cNvPr>
          <p:cNvSpPr>
            <a:spLocks noGrp="1"/>
          </p:cNvSpPr>
          <p:nvPr>
            <p:ph type="ftr" sz="quarter" idx="11"/>
          </p:nvPr>
        </p:nvSpPr>
        <p:spPr/>
        <p:txBody>
          <a:bodyPr/>
          <a:lstStyle/>
          <a:p>
            <a:r>
              <a:rPr lang="de-DE"/>
              <a:t>https://medizinrecht-heynemann.de</a:t>
            </a:r>
          </a:p>
        </p:txBody>
      </p:sp>
      <p:sp>
        <p:nvSpPr>
          <p:cNvPr id="7" name="Foliennummernplatzhalter 6">
            <a:extLst>
              <a:ext uri="{FF2B5EF4-FFF2-40B4-BE49-F238E27FC236}">
                <a16:creationId xmlns:a16="http://schemas.microsoft.com/office/drawing/2014/main" id="{07EA5D93-D008-E864-6267-10351CA64DB5}"/>
              </a:ext>
            </a:extLst>
          </p:cNvPr>
          <p:cNvSpPr>
            <a:spLocks noGrp="1"/>
          </p:cNvSpPr>
          <p:nvPr>
            <p:ph type="sldNum" sz="quarter" idx="12"/>
          </p:nvPr>
        </p:nvSpPr>
        <p:spPr/>
        <p:txBody>
          <a:bodyPr/>
          <a:lstStyle/>
          <a:p>
            <a:fld id="{C45FBEE2-050D-3C4B-A393-2809FB5B6F0D}" type="slidenum">
              <a:rPr lang="de-DE" smtClean="0"/>
              <a:t>7</a:t>
            </a:fld>
            <a:endParaRPr lang="de-DE"/>
          </a:p>
        </p:txBody>
      </p:sp>
    </p:spTree>
    <p:extLst>
      <p:ext uri="{BB962C8B-B14F-4D97-AF65-F5344CB8AC3E}">
        <p14:creationId xmlns:p14="http://schemas.microsoft.com/office/powerpoint/2010/main" val="910479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7E954-4AA0-4836-DEB9-1A511501A3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EED844-9245-DE48-0C6C-98110E0869DD}"/>
              </a:ext>
            </a:extLst>
          </p:cNvPr>
          <p:cNvSpPr>
            <a:spLocks noGrp="1"/>
          </p:cNvSpPr>
          <p:nvPr>
            <p:ph type="title"/>
          </p:nvPr>
        </p:nvSpPr>
        <p:spPr>
          <a:xfrm>
            <a:off x="2936240" y="960120"/>
            <a:ext cx="8411210" cy="5001768"/>
          </a:xfrm>
        </p:spPr>
        <p:txBody>
          <a:bodyPr>
            <a:noAutofit/>
          </a:bodyPr>
          <a:lstStyle/>
          <a:p>
            <a:pPr algn="l"/>
            <a:r>
              <a:rPr lang="de-DE" sz="1600" b="1" i="0" dirty="0">
                <a:solidFill>
                  <a:srgbClr val="011715"/>
                </a:solidFill>
                <a:effectLst/>
                <a:highlight>
                  <a:srgbClr val="FFFFFF"/>
                </a:highlight>
                <a:latin typeface="Arial "/>
              </a:rPr>
              <a:t>22:22–22:45 Uhr</a:t>
            </a:r>
            <a:br>
              <a:rPr lang="de-DE" sz="1600" b="1" i="0" dirty="0">
                <a:solidFill>
                  <a:srgbClr val="011715"/>
                </a:solidFill>
                <a:effectLst/>
                <a:highlight>
                  <a:srgbClr val="FFFFFF"/>
                </a:highlight>
                <a:latin typeface="Arial "/>
              </a:rPr>
            </a:br>
            <a:r>
              <a:rPr lang="de-DE" sz="1600" b="0" i="0" dirty="0">
                <a:solidFill>
                  <a:srgbClr val="011715"/>
                </a:solidFill>
                <a:effectLst/>
                <a:highlight>
                  <a:srgbClr val="FFFFFF"/>
                </a:highlight>
                <a:latin typeface="Arial "/>
              </a:rPr>
              <a:t>Torsaden</a:t>
            </a:r>
            <a:br>
              <a:rPr lang="de-DE" sz="1600" b="0" i="0" dirty="0">
                <a:solidFill>
                  <a:srgbClr val="011715"/>
                </a:solidFill>
                <a:effectLst/>
                <a:highlight>
                  <a:srgbClr val="FFFFFF"/>
                </a:highlight>
                <a:latin typeface="Arial "/>
              </a:rPr>
            </a:br>
            <a:r>
              <a:rPr lang="de-DE" sz="1600" b="0" i="0" dirty="0">
                <a:solidFill>
                  <a:srgbClr val="011715"/>
                </a:solidFill>
                <a:effectLst/>
                <a:highlight>
                  <a:srgbClr val="FFFFFF"/>
                </a:highlight>
                <a:latin typeface="Arial "/>
              </a:rPr>
              <a:t>Die Daten des Überwachungsgeräts, ein moderner C3 von </a:t>
            </a:r>
            <a:r>
              <a:rPr lang="de-DE" sz="1600" b="0" i="0" dirty="0" err="1">
                <a:solidFill>
                  <a:srgbClr val="011715"/>
                </a:solidFill>
                <a:effectLst/>
                <a:highlight>
                  <a:srgbClr val="FFFFFF"/>
                </a:highlight>
                <a:latin typeface="Arial "/>
              </a:rPr>
              <a:t>Corpuls</a:t>
            </a:r>
            <a:r>
              <a:rPr lang="de-DE" sz="1600" b="0" i="0" dirty="0">
                <a:solidFill>
                  <a:srgbClr val="011715"/>
                </a:solidFill>
                <a:effectLst/>
                <a:highlight>
                  <a:srgbClr val="FFFFFF"/>
                </a:highlight>
                <a:latin typeface="Arial "/>
              </a:rPr>
              <a:t>, zeigen starke Auffälligkeiten, laut C3 liegt die Herzfrequenz bei 160. </a:t>
            </a:r>
            <a:br>
              <a:rPr lang="de-DE" sz="1600" b="0" i="0" dirty="0">
                <a:solidFill>
                  <a:srgbClr val="011715"/>
                </a:solidFill>
                <a:effectLst/>
                <a:highlight>
                  <a:srgbClr val="FFFFFF"/>
                </a:highlight>
                <a:latin typeface="Arial "/>
              </a:rPr>
            </a:br>
            <a:r>
              <a:rPr lang="de-DE" sz="1600" b="0" i="0" dirty="0">
                <a:solidFill>
                  <a:srgbClr val="011715"/>
                </a:solidFill>
                <a:effectLst/>
                <a:highlight>
                  <a:srgbClr val="FFFFFF"/>
                </a:highlight>
                <a:latin typeface="Arial "/>
              </a:rPr>
              <a:t>Viel spricht dafür, dass es sich um sog. </a:t>
            </a:r>
            <a:r>
              <a:rPr lang="de-DE" sz="1600" b="0" i="0" dirty="0" err="1">
                <a:solidFill>
                  <a:srgbClr val="011715"/>
                </a:solidFill>
                <a:effectLst/>
                <a:highlight>
                  <a:srgbClr val="FFFFFF"/>
                </a:highlight>
                <a:latin typeface="Arial "/>
              </a:rPr>
              <a:t>Torsades</a:t>
            </a:r>
            <a:r>
              <a:rPr lang="de-DE" sz="1600" b="0" i="0" dirty="0">
                <a:solidFill>
                  <a:srgbClr val="011715"/>
                </a:solidFill>
                <a:effectLst/>
                <a:highlight>
                  <a:srgbClr val="FFFFFF"/>
                </a:highlight>
                <a:latin typeface="Arial "/>
              </a:rPr>
              <a:t> de </a:t>
            </a:r>
            <a:r>
              <a:rPr lang="de-DE" sz="1600" b="0" i="0" dirty="0" err="1">
                <a:solidFill>
                  <a:srgbClr val="011715"/>
                </a:solidFill>
                <a:effectLst/>
                <a:highlight>
                  <a:srgbClr val="FFFFFF"/>
                </a:highlight>
                <a:latin typeface="Arial "/>
              </a:rPr>
              <a:t>Pointes</a:t>
            </a:r>
            <a:r>
              <a:rPr lang="de-DE" sz="1600" b="0" i="0" dirty="0">
                <a:solidFill>
                  <a:srgbClr val="011715"/>
                </a:solidFill>
                <a:effectLst/>
                <a:highlight>
                  <a:srgbClr val="FFFFFF"/>
                </a:highlight>
                <a:latin typeface="Arial "/>
              </a:rPr>
              <a:t> handelt – sie wären typisch für eine Vergiftung mit Lidocain. Dennoch lassen sich auch Reanimationsartefakte nicht zu 100% ausschließen, erscheinen jedoch unwahrscheinlich: Wer drückt permanent mit einer 160er Frequenz? Und wieso tauchen die Artefakte im weiteren Verlauf der Reanimation nie wieder auf?</a:t>
            </a:r>
            <a:br>
              <a:rPr lang="de-DE" sz="1600" b="0" i="0" dirty="0">
                <a:solidFill>
                  <a:srgbClr val="011715"/>
                </a:solidFill>
                <a:effectLst/>
                <a:highlight>
                  <a:srgbClr val="FFFFFF"/>
                </a:highlight>
                <a:latin typeface="Arial "/>
              </a:rPr>
            </a:br>
            <a:r>
              <a:rPr lang="de-DE" sz="1600" b="0" i="0" dirty="0">
                <a:solidFill>
                  <a:srgbClr val="011715"/>
                </a:solidFill>
                <a:effectLst/>
                <a:highlight>
                  <a:srgbClr val="FFFFFF"/>
                </a:highlight>
                <a:latin typeface="Arial "/>
              </a:rPr>
              <a:t>Währenddessen versucht die Leitstelle mehrfach vergeblich, ihr Rettungsteam zu erreichen. Ihr ist eine Zeitüberschreitung aufgefallen.</a:t>
            </a:r>
            <a:br>
              <a:rPr lang="de-DE" sz="1600" b="0" i="0" dirty="0">
                <a:solidFill>
                  <a:srgbClr val="011715"/>
                </a:solidFill>
                <a:effectLst/>
                <a:highlight>
                  <a:srgbClr val="FFFFFF"/>
                </a:highlight>
                <a:latin typeface="Arial "/>
              </a:rPr>
            </a:br>
            <a:br>
              <a:rPr lang="de-DE" sz="1600" b="0" i="0" dirty="0">
                <a:solidFill>
                  <a:srgbClr val="011715"/>
                </a:solidFill>
                <a:effectLst/>
                <a:highlight>
                  <a:srgbClr val="FFFFFF"/>
                </a:highlight>
                <a:latin typeface="Arial "/>
              </a:rPr>
            </a:br>
            <a:r>
              <a:rPr lang="de-DE" sz="1600" b="1" i="0" dirty="0">
                <a:solidFill>
                  <a:srgbClr val="011715"/>
                </a:solidFill>
                <a:effectLst/>
                <a:highlight>
                  <a:srgbClr val="FFFFFF"/>
                </a:highlight>
                <a:latin typeface="Arial "/>
              </a:rPr>
              <a:t>22:46 Uhr</a:t>
            </a:r>
            <a:br>
              <a:rPr lang="de-DE" sz="1600" b="1" i="0" dirty="0">
                <a:solidFill>
                  <a:srgbClr val="011715"/>
                </a:solidFill>
                <a:effectLst/>
                <a:highlight>
                  <a:srgbClr val="FFFFFF"/>
                </a:highlight>
                <a:latin typeface="Arial "/>
              </a:rPr>
            </a:br>
            <a:r>
              <a:rPr lang="de-DE" sz="1600" b="0" i="0" dirty="0">
                <a:solidFill>
                  <a:srgbClr val="011715"/>
                </a:solidFill>
                <a:effectLst/>
                <a:highlight>
                  <a:srgbClr val="FFFFFF"/>
                </a:highlight>
                <a:latin typeface="Arial "/>
              </a:rPr>
              <a:t>Erste CO2-Ableitung</a:t>
            </a:r>
            <a:br>
              <a:rPr lang="de-DE" sz="1600" b="0" i="0" dirty="0">
                <a:solidFill>
                  <a:srgbClr val="011715"/>
                </a:solidFill>
                <a:effectLst/>
                <a:highlight>
                  <a:srgbClr val="FFFFFF"/>
                </a:highlight>
                <a:latin typeface="Arial "/>
              </a:rPr>
            </a:br>
            <a:r>
              <a:rPr lang="de-DE" sz="1600" b="0" i="0" dirty="0">
                <a:solidFill>
                  <a:srgbClr val="011715"/>
                </a:solidFill>
                <a:effectLst/>
                <a:highlight>
                  <a:srgbClr val="FFFFFF"/>
                </a:highlight>
                <a:latin typeface="Arial "/>
              </a:rPr>
              <a:t>Zum ersten Mal erfolgt eine stabile CO2-Ableitung in der Kapnometrie.</a:t>
            </a:r>
            <a:br>
              <a:rPr lang="de-DE" sz="1600" b="0" i="0" dirty="0">
                <a:solidFill>
                  <a:srgbClr val="011715"/>
                </a:solidFill>
                <a:effectLst/>
                <a:highlight>
                  <a:srgbClr val="FFFFFF"/>
                </a:highlight>
                <a:latin typeface="Arial "/>
              </a:rPr>
            </a:br>
            <a:r>
              <a:rPr lang="de-DE" sz="1600" b="0" i="0" dirty="0">
                <a:solidFill>
                  <a:srgbClr val="011715"/>
                </a:solidFill>
                <a:effectLst/>
                <a:highlight>
                  <a:srgbClr val="FFFFFF"/>
                </a:highlight>
                <a:latin typeface="Arial "/>
              </a:rPr>
              <a:t>Der Arzt hatte sich für eine endotracheale Intubation des Säuglings entschieden – eine hoch komplexe und riskante Maßnahme, wenn man nicht täglich als Kinder-Anästhesist tätig ist.</a:t>
            </a:r>
            <a:br>
              <a:rPr lang="de-DE" sz="1600" b="0" i="0" dirty="0">
                <a:solidFill>
                  <a:srgbClr val="011715"/>
                </a:solidFill>
                <a:effectLst/>
                <a:highlight>
                  <a:srgbClr val="FFFFFF"/>
                </a:highlight>
                <a:latin typeface="Arial "/>
              </a:rPr>
            </a:br>
            <a:r>
              <a:rPr lang="de-DE" sz="1600" b="0" i="0" dirty="0">
                <a:solidFill>
                  <a:srgbClr val="011715"/>
                </a:solidFill>
                <a:effectLst/>
                <a:highlight>
                  <a:srgbClr val="FFFFFF"/>
                </a:highlight>
                <a:latin typeface="Arial "/>
              </a:rPr>
              <a:t>Dennoch werden alle Rettungskräfte später von  einer „ordnungsgemäßen und unmittelbaren Reanimation“ sprechen – das Amtsgericht nennt diese Einlassung „teils lebensfern“.</a:t>
            </a:r>
            <a:br>
              <a:rPr lang="de-DE" sz="1600" b="0" i="0" dirty="0">
                <a:solidFill>
                  <a:srgbClr val="011715"/>
                </a:solidFill>
                <a:effectLst/>
                <a:highlight>
                  <a:srgbClr val="FFFFFF"/>
                </a:highlight>
                <a:latin typeface="Arial "/>
              </a:rPr>
            </a:br>
            <a:br>
              <a:rPr lang="de-DE" sz="1600" b="0" i="0" dirty="0">
                <a:solidFill>
                  <a:srgbClr val="011715"/>
                </a:solidFill>
                <a:effectLst/>
                <a:highlight>
                  <a:srgbClr val="FFFFFF"/>
                </a:highlight>
                <a:latin typeface="Arial "/>
              </a:rPr>
            </a:br>
            <a:endParaRPr lang="de-DE" sz="1600" dirty="0">
              <a:latin typeface="Arial "/>
            </a:endParaRPr>
          </a:p>
        </p:txBody>
      </p:sp>
      <p:sp>
        <p:nvSpPr>
          <p:cNvPr id="5" name="Textplatzhalter 4">
            <a:extLst>
              <a:ext uri="{FF2B5EF4-FFF2-40B4-BE49-F238E27FC236}">
                <a16:creationId xmlns:a16="http://schemas.microsoft.com/office/drawing/2014/main" id="{8F2B29BE-6FFA-E27F-8DB2-E5458CEEEC70}"/>
              </a:ext>
            </a:extLst>
          </p:cNvPr>
          <p:cNvSpPr>
            <a:spLocks noGrp="1"/>
          </p:cNvSpPr>
          <p:nvPr>
            <p:ph type="body" sz="quarter" idx="13"/>
          </p:nvPr>
        </p:nvSpPr>
        <p:spPr/>
        <p:txBody>
          <a:bodyPr/>
          <a:lstStyle/>
          <a:p>
            <a:endParaRPr lang="de-DE" dirty="0"/>
          </a:p>
        </p:txBody>
      </p:sp>
      <p:sp>
        <p:nvSpPr>
          <p:cNvPr id="6" name="Fußzeilenplatzhalter 5">
            <a:extLst>
              <a:ext uri="{FF2B5EF4-FFF2-40B4-BE49-F238E27FC236}">
                <a16:creationId xmlns:a16="http://schemas.microsoft.com/office/drawing/2014/main" id="{ABBE91A5-CB30-72B0-1B77-4858D719FF9E}"/>
              </a:ext>
            </a:extLst>
          </p:cNvPr>
          <p:cNvSpPr>
            <a:spLocks noGrp="1"/>
          </p:cNvSpPr>
          <p:nvPr>
            <p:ph type="ftr" sz="quarter" idx="11"/>
          </p:nvPr>
        </p:nvSpPr>
        <p:spPr/>
        <p:txBody>
          <a:bodyPr/>
          <a:lstStyle/>
          <a:p>
            <a:r>
              <a:rPr lang="de-DE"/>
              <a:t>https://medizinrecht-heynemann.de</a:t>
            </a:r>
          </a:p>
        </p:txBody>
      </p:sp>
      <p:sp>
        <p:nvSpPr>
          <p:cNvPr id="7" name="Foliennummernplatzhalter 6">
            <a:extLst>
              <a:ext uri="{FF2B5EF4-FFF2-40B4-BE49-F238E27FC236}">
                <a16:creationId xmlns:a16="http://schemas.microsoft.com/office/drawing/2014/main" id="{07EA5D93-D008-E864-6267-10351CA64DB5}"/>
              </a:ext>
            </a:extLst>
          </p:cNvPr>
          <p:cNvSpPr>
            <a:spLocks noGrp="1"/>
          </p:cNvSpPr>
          <p:nvPr>
            <p:ph type="sldNum" sz="quarter" idx="12"/>
          </p:nvPr>
        </p:nvSpPr>
        <p:spPr/>
        <p:txBody>
          <a:bodyPr/>
          <a:lstStyle/>
          <a:p>
            <a:fld id="{C45FBEE2-050D-3C4B-A393-2809FB5B6F0D}" type="slidenum">
              <a:rPr lang="de-DE" smtClean="0"/>
              <a:t>8</a:t>
            </a:fld>
            <a:endParaRPr lang="de-DE"/>
          </a:p>
        </p:txBody>
      </p:sp>
    </p:spTree>
    <p:extLst>
      <p:ext uri="{BB962C8B-B14F-4D97-AF65-F5344CB8AC3E}">
        <p14:creationId xmlns:p14="http://schemas.microsoft.com/office/powerpoint/2010/main" val="3364866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7E954-4AA0-4836-DEB9-1A511501A3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0EED844-9245-DE48-0C6C-98110E0869DD}"/>
              </a:ext>
            </a:extLst>
          </p:cNvPr>
          <p:cNvSpPr>
            <a:spLocks noGrp="1"/>
          </p:cNvSpPr>
          <p:nvPr>
            <p:ph type="title"/>
          </p:nvPr>
        </p:nvSpPr>
        <p:spPr>
          <a:xfrm>
            <a:off x="2936240" y="950976"/>
            <a:ext cx="8411210" cy="3950208"/>
          </a:xfrm>
        </p:spPr>
        <p:txBody>
          <a:bodyPr>
            <a:normAutofit/>
          </a:bodyPr>
          <a:lstStyle/>
          <a:p>
            <a:pPr algn="l"/>
            <a:r>
              <a:rPr lang="de-DE" sz="1600" b="1" i="0" dirty="0">
                <a:solidFill>
                  <a:srgbClr val="011715"/>
                </a:solidFill>
                <a:effectLst/>
                <a:highlight>
                  <a:srgbClr val="FFFFFF"/>
                </a:highlight>
                <a:latin typeface="Arial "/>
              </a:rPr>
              <a:t>22:59 Uhr</a:t>
            </a:r>
            <a:br>
              <a:rPr lang="de-DE" sz="1600" b="1" i="0" dirty="0">
                <a:solidFill>
                  <a:srgbClr val="011715"/>
                </a:solidFill>
                <a:effectLst/>
                <a:highlight>
                  <a:srgbClr val="FFFFFF"/>
                </a:highlight>
                <a:latin typeface="Arial "/>
              </a:rPr>
            </a:br>
            <a:r>
              <a:rPr lang="de-DE" sz="1600" b="0" i="0" dirty="0">
                <a:solidFill>
                  <a:srgbClr val="011715"/>
                </a:solidFill>
                <a:effectLst/>
                <a:highlight>
                  <a:srgbClr val="FFFFFF"/>
                </a:highlight>
                <a:latin typeface="Arial "/>
              </a:rPr>
              <a:t>"Frustrane Rea"</a:t>
            </a:r>
            <a:br>
              <a:rPr lang="de-DE" sz="1600" b="0" i="0" dirty="0">
                <a:solidFill>
                  <a:srgbClr val="011715"/>
                </a:solidFill>
                <a:effectLst/>
                <a:highlight>
                  <a:srgbClr val="FFFFFF"/>
                </a:highlight>
                <a:latin typeface="Arial "/>
              </a:rPr>
            </a:br>
            <a:r>
              <a:rPr lang="de-DE" sz="1600" b="0" i="0" dirty="0">
                <a:solidFill>
                  <a:srgbClr val="011715"/>
                </a:solidFill>
                <a:effectLst/>
                <a:highlight>
                  <a:srgbClr val="FFFFFF"/>
                </a:highlight>
                <a:latin typeface="Arial "/>
              </a:rPr>
              <a:t>Rückmeldung an die Leitstelle: Frustrane Reanimation bei Säugling; Anforderung Notfallseelsorge für Eltern. Man möchte Lönne noch vor Ort für Tod erklären.</a:t>
            </a:r>
            <a:br>
              <a:rPr lang="de-DE" sz="1600" b="0" i="0" dirty="0">
                <a:solidFill>
                  <a:srgbClr val="011715"/>
                </a:solidFill>
                <a:effectLst/>
                <a:highlight>
                  <a:srgbClr val="FFFFFF"/>
                </a:highlight>
                <a:latin typeface="Arial "/>
              </a:rPr>
            </a:br>
            <a:br>
              <a:rPr lang="de-DE" sz="1600" b="0" i="0" dirty="0">
                <a:solidFill>
                  <a:srgbClr val="011715"/>
                </a:solidFill>
                <a:effectLst/>
                <a:highlight>
                  <a:srgbClr val="FFFFFF"/>
                </a:highlight>
                <a:latin typeface="Arial "/>
              </a:rPr>
            </a:br>
            <a:br>
              <a:rPr lang="de-DE" sz="1600" b="0" i="0" dirty="0">
                <a:solidFill>
                  <a:srgbClr val="011715"/>
                </a:solidFill>
                <a:effectLst/>
                <a:highlight>
                  <a:srgbClr val="FFFFFF"/>
                </a:highlight>
                <a:latin typeface="Arial "/>
              </a:rPr>
            </a:br>
            <a:r>
              <a:rPr lang="de-DE" sz="1600" b="1" i="0" dirty="0">
                <a:solidFill>
                  <a:srgbClr val="011715"/>
                </a:solidFill>
                <a:effectLst/>
                <a:highlight>
                  <a:srgbClr val="FFFFFF"/>
                </a:highlight>
                <a:latin typeface="Arial "/>
              </a:rPr>
              <a:t>Circa 23:10 Uhr</a:t>
            </a:r>
            <a:br>
              <a:rPr lang="de-DE" sz="1600" b="1" i="0" dirty="0">
                <a:solidFill>
                  <a:srgbClr val="011715"/>
                </a:solidFill>
                <a:effectLst/>
                <a:highlight>
                  <a:srgbClr val="FFFFFF"/>
                </a:highlight>
                <a:latin typeface="Arial "/>
              </a:rPr>
            </a:br>
            <a:r>
              <a:rPr lang="de-DE" sz="1600" b="0" i="0" dirty="0">
                <a:solidFill>
                  <a:srgbClr val="011715"/>
                </a:solidFill>
                <a:effectLst/>
                <a:highlight>
                  <a:srgbClr val="FFFFFF"/>
                </a:highlight>
                <a:latin typeface="Arial "/>
              </a:rPr>
              <a:t>Gespräch mit den Eltern</a:t>
            </a:r>
            <a:br>
              <a:rPr lang="de-DE" sz="1600" b="0" i="0" dirty="0">
                <a:solidFill>
                  <a:srgbClr val="011715"/>
                </a:solidFill>
                <a:effectLst/>
                <a:highlight>
                  <a:srgbClr val="FFFFFF"/>
                </a:highlight>
                <a:latin typeface="Arial "/>
              </a:rPr>
            </a:br>
            <a:r>
              <a:rPr lang="de-DE" sz="1600" b="0" i="0" dirty="0">
                <a:solidFill>
                  <a:srgbClr val="011715"/>
                </a:solidFill>
                <a:effectLst/>
                <a:highlight>
                  <a:srgbClr val="FFFFFF"/>
                </a:highlight>
                <a:latin typeface="Arial "/>
              </a:rPr>
              <a:t>Martje und Niklas </a:t>
            </a:r>
            <a:r>
              <a:rPr lang="de-DE" sz="1600" b="0" i="0" dirty="0" err="1">
                <a:solidFill>
                  <a:srgbClr val="011715"/>
                </a:solidFill>
                <a:effectLst/>
                <a:highlight>
                  <a:srgbClr val="FFFFFF"/>
                </a:highlight>
                <a:latin typeface="Arial "/>
              </a:rPr>
              <a:t>Ratzow</a:t>
            </a:r>
            <a:r>
              <a:rPr lang="de-DE" sz="1600" b="0" i="0" dirty="0">
                <a:solidFill>
                  <a:srgbClr val="011715"/>
                </a:solidFill>
                <a:effectLst/>
                <a:highlight>
                  <a:srgbClr val="FFFFFF"/>
                </a:highlight>
                <a:latin typeface="Arial "/>
              </a:rPr>
              <a:t> stehen noch immer vor der Küchentür, nachhaltig schockiert und verstört: Sie sollen dem Ende der Reanimation zustimmen. Angeblich habe ihr Sohn Erbrochenes aspiriert. Die Eltern verweigern die Zustimmung und bestehen darauf, dass Lönne in die Universitätskinderklinik nach Lübeck (UKSH) gebracht wird.</a:t>
            </a:r>
            <a:br>
              <a:rPr lang="de-DE" sz="1600" b="0" i="0" dirty="0">
                <a:solidFill>
                  <a:srgbClr val="011715"/>
                </a:solidFill>
                <a:effectLst/>
                <a:highlight>
                  <a:srgbClr val="FFFFFF"/>
                </a:highlight>
                <a:latin typeface="Arial "/>
              </a:rPr>
            </a:br>
            <a:endParaRPr lang="de-DE" sz="1600" dirty="0">
              <a:latin typeface="Arial "/>
            </a:endParaRPr>
          </a:p>
        </p:txBody>
      </p:sp>
      <p:sp>
        <p:nvSpPr>
          <p:cNvPr id="5" name="Textplatzhalter 4">
            <a:extLst>
              <a:ext uri="{FF2B5EF4-FFF2-40B4-BE49-F238E27FC236}">
                <a16:creationId xmlns:a16="http://schemas.microsoft.com/office/drawing/2014/main" id="{8F2B29BE-6FFA-E27F-8DB2-E5458CEEEC70}"/>
              </a:ext>
            </a:extLst>
          </p:cNvPr>
          <p:cNvSpPr>
            <a:spLocks noGrp="1"/>
          </p:cNvSpPr>
          <p:nvPr>
            <p:ph type="body" sz="quarter" idx="13"/>
          </p:nvPr>
        </p:nvSpPr>
        <p:spPr/>
        <p:txBody>
          <a:bodyPr/>
          <a:lstStyle/>
          <a:p>
            <a:endParaRPr lang="de-DE" dirty="0"/>
          </a:p>
        </p:txBody>
      </p:sp>
      <p:sp>
        <p:nvSpPr>
          <p:cNvPr id="6" name="Fußzeilenplatzhalter 5">
            <a:extLst>
              <a:ext uri="{FF2B5EF4-FFF2-40B4-BE49-F238E27FC236}">
                <a16:creationId xmlns:a16="http://schemas.microsoft.com/office/drawing/2014/main" id="{ABBE91A5-CB30-72B0-1B77-4858D719FF9E}"/>
              </a:ext>
            </a:extLst>
          </p:cNvPr>
          <p:cNvSpPr>
            <a:spLocks noGrp="1"/>
          </p:cNvSpPr>
          <p:nvPr>
            <p:ph type="ftr" sz="quarter" idx="11"/>
          </p:nvPr>
        </p:nvSpPr>
        <p:spPr/>
        <p:txBody>
          <a:bodyPr/>
          <a:lstStyle/>
          <a:p>
            <a:r>
              <a:rPr lang="de-DE"/>
              <a:t>https://medizinrecht-heynemann.de</a:t>
            </a:r>
          </a:p>
        </p:txBody>
      </p:sp>
      <p:sp>
        <p:nvSpPr>
          <p:cNvPr id="7" name="Foliennummernplatzhalter 6">
            <a:extLst>
              <a:ext uri="{FF2B5EF4-FFF2-40B4-BE49-F238E27FC236}">
                <a16:creationId xmlns:a16="http://schemas.microsoft.com/office/drawing/2014/main" id="{07EA5D93-D008-E864-6267-10351CA64DB5}"/>
              </a:ext>
            </a:extLst>
          </p:cNvPr>
          <p:cNvSpPr>
            <a:spLocks noGrp="1"/>
          </p:cNvSpPr>
          <p:nvPr>
            <p:ph type="sldNum" sz="quarter" idx="12"/>
          </p:nvPr>
        </p:nvSpPr>
        <p:spPr/>
        <p:txBody>
          <a:bodyPr/>
          <a:lstStyle/>
          <a:p>
            <a:fld id="{C45FBEE2-050D-3C4B-A393-2809FB5B6F0D}" type="slidenum">
              <a:rPr lang="de-DE" smtClean="0"/>
              <a:t>9</a:t>
            </a:fld>
            <a:endParaRPr lang="de-DE"/>
          </a:p>
        </p:txBody>
      </p:sp>
    </p:spTree>
    <p:extLst>
      <p:ext uri="{BB962C8B-B14F-4D97-AF65-F5344CB8AC3E}">
        <p14:creationId xmlns:p14="http://schemas.microsoft.com/office/powerpoint/2010/main" val="2981143978"/>
      </p:ext>
    </p:extLst>
  </p:cSld>
  <p:clrMapOvr>
    <a:masterClrMapping/>
  </p:clrMapOvr>
</p:sld>
</file>

<file path=ppt/theme/theme1.xml><?xml version="1.0" encoding="utf-8"?>
<a:theme xmlns:a="http://schemas.openxmlformats.org/drawingml/2006/main" name="Kanzlei Heyneman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43417"/>
        </a:solidFill>
        <a:ln>
          <a:noFill/>
        </a:ln>
      </a:spPr>
      <a:bodyPr rtlCol="0" anchor="ctr"/>
      <a:lstStyle>
        <a:defPPr algn="ctr">
          <a:defRPr dirty="0" err="1" smtClean="0">
            <a:latin typeface="Arial" panose="020B0604020202020204" pitchFamily="34" charset="0"/>
            <a:cs typeface="Arial" panose="020B0604020202020204" pitchFamily="34" charset="0"/>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49910BC30C81D40ADA49BD6B7E3324B" ma:contentTypeVersion="4" ma:contentTypeDescription="Ein neues Dokument erstellen." ma:contentTypeScope="" ma:versionID="70f6a6d7869bec6a4a398095e51a62ba">
  <xsd:schema xmlns:xsd="http://www.w3.org/2001/XMLSchema" xmlns:xs="http://www.w3.org/2001/XMLSchema" xmlns:p="http://schemas.microsoft.com/office/2006/metadata/properties" xmlns:ns3="071cb7ae-5b79-4baa-8c06-1e99fe34b715" targetNamespace="http://schemas.microsoft.com/office/2006/metadata/properties" ma:root="true" ma:fieldsID="24fbe55ef806bd08d9d926421934ac50" ns3:_="">
    <xsd:import namespace="071cb7ae-5b79-4baa-8c06-1e99fe34b715"/>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1cb7ae-5b79-4baa-8c06-1e99fe34b7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79278E-FFCE-4823-95B2-ED4400034F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1cb7ae-5b79-4baa-8c06-1e99fe34b7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1367BC-6EBF-4742-9D30-0BD997C65594}">
  <ds:schemaRefs>
    <ds:schemaRef ds:uri="http://schemas.microsoft.com/sharepoint/v3/contenttype/forms"/>
  </ds:schemaRefs>
</ds:datastoreItem>
</file>

<file path=customXml/itemProps3.xml><?xml version="1.0" encoding="utf-8"?>
<ds:datastoreItem xmlns:ds="http://schemas.openxmlformats.org/officeDocument/2006/customXml" ds:itemID="{2318417F-8788-4EC4-B936-2B3CD0658A0C}">
  <ds:schemaRefs>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071cb7ae-5b79-4baa-8c06-1e99fe34b715"/>
    <ds:schemaRef ds:uri="http://purl.org/dc/elements/1.1/"/>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2924</Words>
  <Application>Microsoft Office PowerPoint</Application>
  <PresentationFormat>Breitbild</PresentationFormat>
  <Paragraphs>108</Paragraphs>
  <Slides>23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Aptos</vt:lpstr>
      <vt:lpstr>Arial</vt:lpstr>
      <vt:lpstr>Arial </vt:lpstr>
      <vt:lpstr>Baskerville</vt:lpstr>
      <vt:lpstr>IBM Plex</vt:lpstr>
      <vt:lpstr>Kanzlei Heynemann</vt:lpstr>
      <vt:lpstr>Haftung im ärztlichen und nicht- ärztlichen Rettungsdienst. Tatsächliche und rechtliche Hürden. Der Fall Lönne aus Schleswig-Holstein.  </vt:lpstr>
      <vt:lpstr>Kapiteltrenner grau  ohne Kapitelnummer</vt:lpstr>
      <vt:lpstr>Lönne Ratzow stirbt in der Nacht vom 18. auf den 19. Januar 2021, er wird nur 7 Monate alt. Wer sich fragt, warum der Junge nicht mehr lebt, stellt fest: Eigentlich ist unvorstellbar, was an jenem Abend auf einem Hof in Schleswig-Holstein geschieht. Eigentlich – denn am Ende des Rettungseinsatzes ist das jüngste Kind von Familie Ratzow tot.  „Er hatte doch nur einen Fieberkrampf“, sagt Martje Ratzow, Lönnes Mama. Ihr Sohn stirbt nicht am Fieberkrampf, sondern weil das Rettungsteam schwerwiegende Fehler macht, als es zu Lönnes Behandlung kommt. </vt:lpstr>
      <vt:lpstr>So verlief der Einsatz:        21:26 Uhr Fieberkrampf &amp; Notruf Lönne hat am Morgen die U5-Untersuchung mit Bravour gemeistert. Doch am Abend bekommt er Fieber, wahrscheinlich eine Impfreaktion. Lönne krampft, seine Eltern wählen den Notruf. Doch sie sind relativ ruhig: Lönne hat zwei größere Geschwister, ihr ältester Sohn hatte auch schon einen komplizierten Fieberkrampf. Damals half der Rettungsdienst rasch, das Kind kam in die Universitätskinderklinik – die Familie fühlt sich gut versorgt und informiert. </vt:lpstr>
      <vt:lpstr>     21:44 Uhr Eintreffen RTW Die Leitstelle hat einen Rettungswagen und ein Notarzteinsatzfahrzeug entsandt. Der RTW trifft zuerst auf dem Hof von Familie Ratzow in Klein Zecher ein. Der Notfallsanitäter gibt Diazepam rektal.  21:50 Uhr Entkrampft Der NotSan hat versucht, die Rektiole zu fraktionieren, die 2. Portion führt dazu, dass Lönne entkrampft  21:51 Uhr Eintreffen NEF Das Notarzteinsatzfahrzeug kommt auf dem Hof an. Zunächst geht nur der Notfallsanitäter zur Familie, er ist selbst in der Ausbildung aktiv.  Lönne liegt zur Überwachung und Untersuchung auf dem Küchentisch. </vt:lpstr>
      <vt:lpstr>21:58 Uhr Eintreffen Notarzt Der Notarzt trifft in der Küche ein. Der 57-Jährige nimmt seit rund drei Jahrzehnten Notarztdienste wahr und unterhält eine Hausarztpraxis.    21:59 Uhr EKG &amp; weitere Behandlung Lönne hat einen GCS von 13, ist mit der Überwachung verbunden, das Corpuls-EKG unterstreicht den entkrampften Zustand. Der Notarzt möchte für den Transport in die Uni-Klinik Lübeck (ca. 45 Minuten) einen Venen-Zugang legen, der Versuch scheitert.  Obwohl Lönne stabil scheint, entscheidet sich der Arzt für einen einen intraossären Zugang, eine Bohrung in den Knochen.  „Nach allem was wir wissen, lag dafür keine Indikation vor“, so Daniel Marx von FaktorMensch.  Das sah offenbar auch der NotSan der NEF so. Die Eltern erinnern sich an seinen Ruf nach einem „ten for ten“ (Team-Ressource-Management: 10 Sekunden für 10 Minuten). Er erhält keine Reaktionen seiner Kolleg:innen – und wird den Ausruf vor Gericht bestreiten.  Unsere Taschenkarte Speak-up (PDF) </vt:lpstr>
      <vt:lpstr>Gegen 22:15 Uhr Der i.o.-Zugang Lönne wehrt sich dagegen, dass ihm eine Nadel in den Schienbeinknochen gelegt wird. Auch sein Vater, der assistieren soll, fühlt sich unwohl, doch er denkt: „Hier sind vier Rettungsdienstler, da würde ja jemand etwas sagen, wenn es falsch wäre.“ Der Notarzt spült den Zugang mit 10 ml Kochsalz und lässt Lidocain aufziehen: Der NotSan des NEF folgt der Anweisung und bereitet eine 5-ml-Spritze mit 2%igem Lidocain vor. Aus dieser Spritze heraus will der Arzt 10 mg Lidocain dosiert haben – die Menge ist drei Mal höher als damals empfohlen. Gutachten legen nahe, dass Lönne tatsächlich noch mehr Lidocain über die 5-ml-Spritze bekommen hat. Nun krampft Lönne. Der Notarzt gibt daraufhin insgesamt 3 mg Midazolam – erneut eine Überdosierung.  22:22 Uhr Letzter regulärer Herzschlag In der Überwachung zeigt Lönne zum letzten Mal eine reguläre Herzaktion, etwa eine Minute zuvor hat sich seine Frequenz halbiert. Martje und Niklas Ratzow werden vom Rettungsteam aus der Küche geschickt. Weitere Unterstützung fordert das Team nicht an.  </vt:lpstr>
      <vt:lpstr>22:22–22:45 Uhr Torsaden Die Daten des Überwachungsgeräts, ein moderner C3 von Corpuls, zeigen starke Auffälligkeiten, laut C3 liegt die Herzfrequenz bei 160.  Viel spricht dafür, dass es sich um sog. Torsades de Pointes handelt – sie wären typisch für eine Vergiftung mit Lidocain. Dennoch lassen sich auch Reanimationsartefakte nicht zu 100% ausschließen, erscheinen jedoch unwahrscheinlich: Wer drückt permanent mit einer 160er Frequenz? Und wieso tauchen die Artefakte im weiteren Verlauf der Reanimation nie wieder auf? Währenddessen versucht die Leitstelle mehrfach vergeblich, ihr Rettungsteam zu erreichen. Ihr ist eine Zeitüberschreitung aufgefallen.  22:46 Uhr Erste CO2-Ableitung Zum ersten Mal erfolgt eine stabile CO2-Ableitung in der Kapnometrie. Der Arzt hatte sich für eine endotracheale Intubation des Säuglings entschieden – eine hoch komplexe und riskante Maßnahme, wenn man nicht täglich als Kinder-Anästhesist tätig ist. Dennoch werden alle Rettungskräfte später von  einer „ordnungsgemäßen und unmittelbaren Reanimation“ sprechen – das Amtsgericht nennt diese Einlassung „teils lebensfern“.  </vt:lpstr>
      <vt:lpstr>22:59 Uhr "Frustrane Rea" Rückmeldung an die Leitstelle: Frustrane Reanimation bei Säugling; Anforderung Notfallseelsorge für Eltern. Man möchte Lönne noch vor Ort für Tod erklären.   Circa 23:10 Uhr Gespräch mit den Eltern Martje und Niklas Ratzow stehen noch immer vor der Küchentür, nachhaltig schockiert und verstört: Sie sollen dem Ende der Reanimation zustimmen. Angeblich habe ihr Sohn Erbrochenes aspiriert. Die Eltern verweigern die Zustimmung und bestehen darauf, dass Lönne in die Universitätskinderklinik nach Lübeck (UKSH) gebracht wird. </vt:lpstr>
      <vt:lpstr>23:25–23:55 Uhr Transport Richtung UKSH Lönne wird mit RTW und Notarzt nach Lübeck verlegt, die CO2-Ableitung zeigt für diese Zeit keine Werte. Welche Reanimationsmaßnahmen während des Transports durchgeführt werden, bleibt unklar.   23:55 Uhr Der Kinder-Notarzt Die Polizei bringt einen Facharzt der Universitätskinderklinik zu einem Treffpunkt mit dem RTW. Dem Pädiater fallen sofort die fehlenden CO2-Werte beim Monitoring auf, er findet den Tubus im Rachenraum vor. Er intubiert neu – ab jetzt stabile CO2-Ableitung. Doch der Kinderarzt findet de facto ein verstorbenes Kind vor: 33° Körpertemperatur, Verfärbungen am Oberkörper, starre Pupillen.  0:21 Uhr Saures Blut Beim Eintreffen in der UKSH zeigt die Blutgasanalyse einen ph-Wert von 6,0.  0:41 Uhr Tod Die Ärzte der Kinderklinik erklären Lönne Ratzow für tot. </vt:lpstr>
      <vt:lpstr>Tatsächliche Hürden:   Ohne die Initiative der Eltern und des Strafrechtsanwaltes Detlev Stoffels sowie des medizinischen Beraters Prof. Dr. Michael Schnabel, wären die Fehler niemals aufgedeckt worden:   - Die Staatsanwaltschaft musste zum Jagen getragen werden.  - Die Rechtsmedizin hat die genaue Bestimmung der Überdosierung von Lidocain vereitelt.   - Das Ermittlungsverfahren wäre mit Sicherheit eingestellt worden, wenn die Nebenklage    nicht so aktiv gewesen wäre.     </vt:lpstr>
      <vt:lpstr>- Rechtsmedizin hat initial die Blutprobe gar nicht untersucht trotz Anordnung der   Staatsanwaltschaft – erst nachdem die Eltern nach 3 Monate nach dem Ergebnis gefragt haben,   wurde die Probe überhaupt zur Untersuchung verschickt (diese dauerte 3 Tage, dann lag das   Ergebnis zu den dokumentierten Lidocain und Midazolam Überdosierungen vor)  - Nachgewiesene Lidocain-menge im Blut im Toxischen Bereich  - Nachgewiesene Midazolam-menge im höchsten noch therapeutischen Bereich (alles Werte aus   einer Blutprobe 2h ca nach Vergabe der Medikamente – weder Halbwertszeiten noch   Abbauprozesse der Wirkstoffe wurden berücksichtigt – keine Rückrechnung der gemessenen   Werte auf den Zeitpunkt der Vergabe)  - Weiterhin argumentierte die RM lange grundsätzlich dagegen überhaupt Gewebeunter-   suchungen zu veranlassen – diese Werte waren später mit entscheidend (Faktor 30 statt 3 in der   Lidocainüberdosierung naheliegend)  - Warten auf Antworten und Ergebnisse der RM kosteten die meiste Zeit – Nebelkerzen wie   „postmortale Phänomene“ kamen auch von dort </vt:lpstr>
      <vt:lpstr>   Rechtliche Hürden im Strafverfahren    - Restriktive Handhabung von Medizinschadensfällen im Strafrecht   - Ermittlungsverfahren gegen die 3 beteiligten Rettungssanitäter wurden eingestellt   - Hauptsacheverfahren vor dem Amtsgericht R., obwohl Vorsatzstraftaten im Raum standen   - OLG weist Zuständigkeit des LG zurück, weil der Tod des Lönne nach der Lidocaingabe      unumkehrbar sei   - Tatsächlich bestätigen sämtliche Gutachter, dass bei adäquater Reanimation Lönne ohne     bleibenden Schaden hätte überleben können.    - Obwohl erst im Hauptsacheverfahren nachgewiesen wurde, dass Lönne über insgesamt      rd. 40 min im Rahmen der „Reanimation“ nicht beatmet wurde, wurde eine Vorsatzstraftat     nicht angenommen.       </vt:lpstr>
      <vt:lpstr>   - Weitere Argumente des Landgerichtes waren: „es besteht kein öffentliches Interesse“    und „ der Fall wäre besonders umfangreich, noch hätte er eine besondere Bedeutung“,   denn „die Straftat hätte des weiteren keine besondere Auswirkung auf die Allgemeinheit   und tangiert auch nicht öffentliche Interessen“           - Bis einschließlich zum Klageerzwingungsverfahren beim OLG wird das zentrale   Beweismittel (die Daten der Überwachungsgeräte) nicht ausführlich gesichtet und   medizinisch ausgewertet – bewiesen durch Prozess und dortigen Nachforderung der   Originaldaten durch den Hauptgutachter  - Trotzdem wird vom OLG umfangreich gegen ein bewusstes Unterlassen der   Reanimationsmaßnahmen argumentiert und die Sanitäter aus dem Verfahren entlassen   (ohne jegliche Kenntnisse zum Einsatzverlauf )     </vt:lpstr>
      <vt:lpstr>   Ebenfalls aus dem Beschluss des Landgerichtes:  - Fakten: heute ist gerichtlich geklärt und durch 5 Gutachten bestätigt, dass die Taten des   Notarztes Dr.  H. „schlechterdings unvertretbar“ waren (u.a. 4 Never events)  - Der betreffende Notfallsanitäter war zum damaligen Zeitpunkt selbstständiger Ausbilder für   Rettungskräfte und hat dort Fortbildungen angeboten für : Kindernotfälle, EKG   Interpretation; Medikamentenintoxikationen…  - Leitet seit Oktober 2023 eine Schule für Rettungskräfte in Kiel    </vt:lpstr>
      <vt:lpstr>Zivilrechtliche Haftung   Besonderheiten im Rettungsdienst:   - beteiligte Akteure sind unterschiedlich organisiert - Akteure haben in der Regel unterschiedliche medizinische Qualifikationen - Akteure treffen zumeist auf unbekannte Patienten - Es müssen binnen kurzer Zeit schwerwiegende Entscheidungen getroffen werden.           </vt:lpstr>
      <vt:lpstr>Organisation </vt:lpstr>
      <vt:lpstr>Zivilrechtliche Haftung</vt:lpstr>
      <vt:lpstr>Zivilrechtliche Haftung</vt:lpstr>
      <vt:lpstr>Zivilrechtliche Haftung</vt:lpstr>
      <vt:lpstr>   Weitere Körperverletzungen:   - Anlage prophylaktischer i. o. Zugang ohne Indikation  - Bewusst gewollte Lidocain Überdosierung („hab ich schon mal gesehen, das das nicht wirkt   – Dosierung hab ich aus ´nem Buch für Erwachsene erlesen“)  - Überdosis Midazolam  - Falsche Reihenfolge im i. o. Zugang wirkt wie „Giftspritze“  - NaCl Menge beim Spülen auch vollkommen überdosiert für Säugling – dies veranlasst   unglaubliche Schmerzen  - Auch bei Therapiefreiheit:  „Ein Arzt darf nur anwenden, was er beherrscht“ (§ 630h Abs. 4   BGB)       </vt:lpstr>
      <vt:lpstr>PowerPoint-Präsentation</vt:lpstr>
      <vt:lpstr>Kapiteltrenner grau  ohne Kapitelnummer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Sebastian Klammer</dc:creator>
  <cp:lastModifiedBy>Frau Motz</cp:lastModifiedBy>
  <cp:revision>38</cp:revision>
  <dcterms:created xsi:type="dcterms:W3CDTF">2024-01-11T18:29:19Z</dcterms:created>
  <dcterms:modified xsi:type="dcterms:W3CDTF">2024-06-05T16:46:50Z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0x010100549910BC30C81D40ADA49BD6B7E3324B</vt:lpwstr>
  </property>
</Properties>
</file>