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70" r:id="rId5"/>
    <p:sldId id="271" r:id="rId6"/>
    <p:sldId id="269" r:id="rId7"/>
    <p:sldId id="257" r:id="rId8"/>
    <p:sldId id="260" r:id="rId9"/>
    <p:sldId id="267" r:id="rId10"/>
    <p:sldId id="268" r:id="rId11"/>
    <p:sldId id="264" r:id="rId12"/>
    <p:sldId id="258" r:id="rId13"/>
    <p:sldId id="266" r:id="rId14"/>
    <p:sldId id="274" r:id="rId15"/>
    <p:sldId id="262" r:id="rId16"/>
    <p:sldId id="273" r:id="rId17"/>
    <p:sldId id="265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7E8FF-9EAD-40B8-BB80-80922E916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882C71-5676-43A5-BEE1-C0FD233A7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72D131-5CB9-4D57-8D97-0D119955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B4F3-D468-4792-B76D-C9D679E7EAC2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4C26ED-CC53-4EC3-BC73-6052FBD1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C0F42B-5E06-45D0-89D3-65850AF4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104E-47C0-4133-B347-258C6F2DA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7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8BFD6-D4D1-41F9-B1D6-9C2C886D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D610D7-7911-49F8-B809-B9BB08F19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656188-8AE5-4B46-81D3-78BBBEF9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B4F3-D468-4792-B76D-C9D679E7EAC2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D6441C-7289-421D-B06E-16B2A3D8F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6C4D59-D868-4643-ABA7-13FE9058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104E-47C0-4133-B347-258C6F2DA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67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D460D23-AE73-46AD-823C-38A745BFE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28741A-3548-4B69-B2F0-40E56F1A9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1ACA1F-7A0B-4B2F-9B16-ACF05962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B4F3-D468-4792-B76D-C9D679E7EAC2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2D274A-5435-4D45-BC8B-1E91F3D5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FBE6AE-86AC-4C19-8B38-33F1C65A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104E-47C0-4133-B347-258C6F2DA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88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480DE-D624-43CB-BE90-CAE924B9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5C3603-A573-4379-9434-C7FDABC5D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AB8E08-0A15-4016-9833-95B768C2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B4F3-D468-4792-B76D-C9D679E7EAC2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280F9C-A5D0-49CA-BD85-C98B4DB9B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738C17-1F4D-4D8F-BCDD-F6DDB323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104E-47C0-4133-B347-258C6F2DA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85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255F9-7F3C-45DC-B1C0-0B00839B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F7D71B-D7A3-4ACA-8E37-D9F941B56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B45175-A378-4C9E-A14A-AABA45B4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B4F3-D468-4792-B76D-C9D679E7EAC2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7C0F9A-D30A-4255-AA16-0B38EF11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D25D11-1BB7-44BA-B934-758EC250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104E-47C0-4133-B347-258C6F2DA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71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EE84D-DFAA-4E60-9C3C-572152D5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F3EF5F-EFDA-4F97-A0B4-6F8C3ED2D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E385D7-D1CF-418C-A5F8-AC2E40EC7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071659-0308-49DA-81E1-7F39C0C5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B4F3-D468-4792-B76D-C9D679E7EAC2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9B5DA0-17A0-4C83-B8AF-A095F522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57CEEB-87A8-4FA6-9295-4BD4AB76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104E-47C0-4133-B347-258C6F2DA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04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7843A-F8D1-40C5-BA39-1C90F795E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3B19AD-97F4-4AC4-806C-96FB53A11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3BD778-CE83-4A7D-94B4-DEE280EAF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866227-25FD-4466-8F59-E02D95C6A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3D40773-ED6C-4C8B-9822-6BF6C6D51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C391ACB-3BDE-460E-B707-E3927230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B4F3-D468-4792-B76D-C9D679E7EAC2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A500857-E884-45D7-9E00-1F50A0D7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1B3EEEF-FD9F-40D1-998B-274DC484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104E-47C0-4133-B347-258C6F2DA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03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F448E-A106-4B42-96BE-B6D061F3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975464-3577-462D-B87A-EC437FEE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B4F3-D468-4792-B76D-C9D679E7EAC2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50DDD3-3D55-4E0C-B8FF-D2F44906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3F25E1-1744-41BA-8D11-CA45F254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104E-47C0-4133-B347-258C6F2DA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84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E3BDC4-9E43-4908-B90C-272B8A66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B4F3-D468-4792-B76D-C9D679E7EAC2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62181B-3076-4C7E-8A18-AC784956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79CC24-9853-4405-8280-BC7BFFA8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104E-47C0-4133-B347-258C6F2DA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64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C2411-A9A5-40E7-92FD-7B771D09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ED2229-7C82-419D-B59D-2C61A54D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034DCC-EB88-4E39-986A-315841276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878218-5832-4FE5-AD44-0A01665AE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B4F3-D468-4792-B76D-C9D679E7EAC2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889E3D-E9A9-4368-A189-B1B00078B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9C7D71-6DFD-481F-81B9-96505428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104E-47C0-4133-B347-258C6F2DA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12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511B8-EA28-4481-BA90-F8A4A211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7DF481D-555F-496F-AB96-24DED5FCF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0C5C3B-1E9E-4CBB-BDFC-BD163FB81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03B8B8-AB21-4F36-8CC9-3E37EE1D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B4F3-D468-4792-B76D-C9D679E7EAC2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45B0BE-FCD3-4109-A601-9027C1E1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0BDDD2-F260-4459-8897-91BCF8CA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104E-47C0-4133-B347-258C6F2DA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68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52806BF-4272-4750-935D-225AC5C9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C1A8C6-27FA-440F-88F1-B6E3367FA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F8EA9F-83B6-4C10-9A7B-54A7EFD25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FB4F3-D468-4792-B76D-C9D679E7EAC2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88F486-18FC-4CA1-A6A4-C22597BD3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D0BC66-9DEE-4398-BA30-1C8DB802C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5104E-47C0-4133-B347-258C6F2DA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79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BA862-158D-4577-8578-710DB22FB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95766"/>
          </a:xfrm>
        </p:spPr>
        <p:txBody>
          <a:bodyPr>
            <a:normAutofit fontScale="90000"/>
          </a:bodyPr>
          <a:lstStyle/>
          <a:p>
            <a:r>
              <a:rPr lang="de-DE" altLang="de-DE" sz="4400" b="1" dirty="0"/>
              <a:t>Kostenübernahme für </a:t>
            </a:r>
            <a:br>
              <a:rPr lang="de-DE" altLang="de-DE" sz="4400" b="1" dirty="0"/>
            </a:br>
            <a:r>
              <a:rPr lang="de-DE" altLang="de-DE" sz="4400" b="1" dirty="0"/>
              <a:t>Liposuktionen bei Lipödemen</a:t>
            </a:r>
            <a:br>
              <a:rPr lang="de-DE" altLang="de-DE" sz="3600" b="1" dirty="0"/>
            </a:br>
            <a:br>
              <a:rPr lang="de-DE" altLang="de-DE" sz="3600" b="1" dirty="0"/>
            </a:br>
            <a:r>
              <a:rPr lang="de-DE" altLang="de-DE" sz="3200" b="1" dirty="0"/>
              <a:t>Aktuelles aus Politik und sozialgerichtlicher Rechtsprechung</a:t>
            </a:r>
            <a:endParaRPr lang="de-DE" sz="3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B3FD31-8A04-47A0-B950-D9149F9F2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63401"/>
            <a:ext cx="9144000" cy="237223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sz="2200" dirty="0"/>
              <a:t>MEDeinander - 03.04.2024</a:t>
            </a:r>
          </a:p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DE" altLang="de-DE" sz="2600" dirty="0"/>
          </a:p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sz="2600" b="1" dirty="0"/>
              <a:t>TIMM LAUE-OGAL</a:t>
            </a:r>
          </a:p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sz="2400" dirty="0"/>
              <a:t>Rechtsanwalt</a:t>
            </a:r>
          </a:p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sz="2400" dirty="0"/>
              <a:t>Fachanwalt für Medizinrecht + Arbeitsrecht</a:t>
            </a:r>
          </a:p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sz="2000" dirty="0"/>
              <a:t>Rechtsinformer Rechtsanwälte</a:t>
            </a:r>
          </a:p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sz="2000" dirty="0"/>
              <a:t>Rheiner Landstraße 74, 49078 Osnabrück</a:t>
            </a:r>
          </a:p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sz="2000" dirty="0"/>
              <a:t>www.rechtsinformer.de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DAD605-8DC4-45C7-88CD-EAC2AD761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191997" y="6368994"/>
            <a:ext cx="271867" cy="6104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58B145C-C752-4477-9F9C-4813A63FC1B8}"/>
              </a:ext>
            </a:extLst>
          </p:cNvPr>
          <p:cNvSpPr/>
          <p:nvPr/>
        </p:nvSpPr>
        <p:spPr>
          <a:xfrm>
            <a:off x="0" y="0"/>
            <a:ext cx="12192000" cy="130629"/>
          </a:xfrm>
          <a:prstGeom prst="rect">
            <a:avLst/>
          </a:prstGeom>
          <a:solidFill>
            <a:srgbClr val="016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178A64D-15ED-40B1-A98B-8E2C4652B23A}"/>
              </a:ext>
            </a:extLst>
          </p:cNvPr>
          <p:cNvSpPr/>
          <p:nvPr/>
        </p:nvSpPr>
        <p:spPr>
          <a:xfrm>
            <a:off x="0" y="6727371"/>
            <a:ext cx="12192000" cy="130629"/>
          </a:xfrm>
          <a:prstGeom prst="rect">
            <a:avLst/>
          </a:prstGeom>
          <a:solidFill>
            <a:srgbClr val="016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88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51914-D3F8-B1CB-4241-12143F7C0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816"/>
            <a:ext cx="10515600" cy="906448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rgbClr val="016B70"/>
                </a:solidFill>
              </a:rPr>
              <a:t>Genehmigungsfiktion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18FF87-90DF-1086-07A4-F02D4A0A2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1"/>
            <a:ext cx="10515600" cy="3791572"/>
          </a:xfrm>
        </p:spPr>
        <p:txBody>
          <a:bodyPr/>
          <a:lstStyle/>
          <a:p>
            <a:r>
              <a:rPr lang="de-DE" dirty="0"/>
              <a:t>§ 13 Abs.3a SGB V: GKV muss binnen 3 Wochen ab Antragseingang (binnen 5 Wochen bei Einschaltung des MD) über Leistungsantrag entscheiden, sonst gilt er als genehmigt.</a:t>
            </a:r>
          </a:p>
          <a:p>
            <a:r>
              <a:rPr lang="de-DE" dirty="0"/>
              <a:t>Problem: Urteil BAG v. 26.05.2020 - B 1 KR 9/18 R: gilt nur für Kostenerstattung (ergibt sich so auch aus § 13 Abs.3a Satz 7 SGB V) - Also: Vorfinanzierung erforderlich.</a:t>
            </a:r>
          </a:p>
        </p:txBody>
      </p:sp>
    </p:spTree>
    <p:extLst>
      <p:ext uri="{BB962C8B-B14F-4D97-AF65-F5344CB8AC3E}">
        <p14:creationId xmlns:p14="http://schemas.microsoft.com/office/powerpoint/2010/main" val="2393627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F0CA8-5E22-9495-5C66-41ED3CE2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886"/>
            <a:ext cx="10515600" cy="1113183"/>
          </a:xfrm>
        </p:spPr>
        <p:txBody>
          <a:bodyPr>
            <a:normAutofit fontScale="90000"/>
          </a:bodyPr>
          <a:lstStyle/>
          <a:p>
            <a:pPr algn="ctr"/>
            <a:r>
              <a:rPr lang="de-DE" altLang="de-DE" sz="4400" dirty="0">
                <a:solidFill>
                  <a:srgbClr val="016B70"/>
                </a:solidFill>
              </a:rPr>
              <a:t>Beschlüsse des G-BA vom 19.09.2019</a:t>
            </a:r>
            <a:br>
              <a:rPr lang="de-DE" altLang="de-DE" sz="4400" dirty="0">
                <a:solidFill>
                  <a:srgbClr val="016B70"/>
                </a:solidFill>
              </a:rPr>
            </a:br>
            <a:r>
              <a:rPr lang="de-DE" altLang="de-DE" sz="4400" dirty="0">
                <a:solidFill>
                  <a:srgbClr val="016B70"/>
                </a:solidFill>
              </a:rPr>
              <a:t>Stadium III</a:t>
            </a:r>
            <a:endParaRPr lang="de-DE" dirty="0">
              <a:solidFill>
                <a:srgbClr val="016B7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B76466-8F4C-A723-3631-BB689BC9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709"/>
            <a:ext cx="10515600" cy="3680253"/>
          </a:xfrm>
        </p:spPr>
        <p:txBody>
          <a:bodyPr>
            <a:normAutofit/>
          </a:bodyPr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1800" dirty="0"/>
              <a:t>Befristete Kostenübernahme der GKV für stationäre oder ambulante Liposuktion bei Lipödemen im Stadium III ab 01.01.2020 bis 31.12.2024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1800" dirty="0"/>
              <a:t>Voraussetzungen: </a:t>
            </a:r>
          </a:p>
          <a:p>
            <a:pPr marL="431800" indent="-323850"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1800" dirty="0"/>
              <a:t>	</a:t>
            </a:r>
            <a:r>
              <a:rPr lang="de-DE" altLang="de-DE" sz="1900" dirty="0"/>
              <a:t>- gesicherte Diagnose Lipödem Stadium III; BMI unter 35 kg/m²</a:t>
            </a:r>
          </a:p>
          <a:p>
            <a:pPr marL="431800" indent="-323850"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1900" dirty="0"/>
              <a:t>	- kontinuierliche konservative Therapie mindestens 6 Monate ohne Linderung durchgeführt</a:t>
            </a:r>
          </a:p>
          <a:p>
            <a:pPr marL="107950" indent="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1900" dirty="0"/>
              <a:t>	- Maßnahme zur Qualitätssicherung: Operationsplanung vor dem ersten Eingriff, zu behandelnde 	Körperregionen und Menge an abzusaugendem Fettgewebe ist festzulegen</a:t>
            </a:r>
          </a:p>
          <a:p>
            <a:pPr marL="107950" indent="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1900" dirty="0"/>
              <a:t>	- nur Kliniken / </a:t>
            </a:r>
            <a:r>
              <a:rPr lang="de-DE" altLang="de-DE" sz="1900" dirty="0" err="1"/>
              <a:t>Fachärzt</a:t>
            </a:r>
            <a:r>
              <a:rPr lang="de-DE" altLang="de-DE" sz="1900" dirty="0"/>
              <a:t>*innen, die besondere Anforderungen erfüllen, dürfen die Indikation stellen 	und die Liposuktion durchführen</a:t>
            </a:r>
          </a:p>
          <a:p>
            <a:pPr marL="431800" indent="-323850"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de-DE" alt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610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42135-C5F7-71A2-796D-6FBE4391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373"/>
            <a:ext cx="10515600" cy="1017767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016B70"/>
                </a:solidFill>
              </a:rPr>
              <a:t>LIPLEG-Erprobungsstudie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1AA6D2-99B6-4F96-D351-7A3561A9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6465"/>
            <a:ext cx="10515600" cy="3640497"/>
          </a:xfrm>
        </p:spPr>
        <p:txBody>
          <a:bodyPr>
            <a:normAutofit/>
          </a:bodyPr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dirty="0"/>
              <a:t>Klinische Studie im Auftrag des G-BA – Vergleich Liposuktion mit nichtoperativer Standardbehandlung – Nutzen-Risko-Bewertung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dirty="0"/>
              <a:t>10 Studienzentren – Kliniken oder Praxen; ca. 450 Teilnehmerinnen mit Lipödemen Stadium I, II und III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dirty="0"/>
              <a:t>Abschluss der letzten Studien-Liposuktionen August 2023 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dirty="0"/>
              <a:t>Abschluss der Studie voraussichtlich Dezember 2024 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dirty="0"/>
              <a:t>Beschluss G-BA voraussichtlich Mitte 2025</a:t>
            </a:r>
          </a:p>
        </p:txBody>
      </p:sp>
    </p:spTree>
    <p:extLst>
      <p:ext uri="{BB962C8B-B14F-4D97-AF65-F5344CB8AC3E}">
        <p14:creationId xmlns:p14="http://schemas.microsoft.com/office/powerpoint/2010/main" val="252220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BC233-8A70-8466-C3B5-DC73BFA7A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423"/>
            <a:ext cx="10515600" cy="1176793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rgbClr val="016B70"/>
                </a:solidFill>
              </a:rPr>
              <a:t>Aktuelle Rechtsprechung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2B29AF-36E9-3ED4-F8A6-AF90354A9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9487"/>
            <a:ext cx="10515600" cy="355303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Urteil BSG v. 25.03.2021 – B 1 KR 25/20 R): Voraussetzungen für die Kostenübernahme bei einer NUB:</a:t>
            </a:r>
          </a:p>
          <a:p>
            <a:pPr marL="0" indent="0">
              <a:buNone/>
            </a:pPr>
            <a:r>
              <a:rPr lang="de-DE" dirty="0"/>
              <a:t>	- Schwerwiegende, die Lebensqualität auf Dauer nachhaltig 	beeinträchtigende Erkrankung</a:t>
            </a:r>
          </a:p>
          <a:p>
            <a:pPr marL="0" indent="0">
              <a:buNone/>
            </a:pPr>
            <a:r>
              <a:rPr lang="de-DE" dirty="0"/>
              <a:t>	- keine andere verfügbare Standardbehandlung</a:t>
            </a:r>
          </a:p>
          <a:p>
            <a:pPr marL="0" indent="0">
              <a:buNone/>
            </a:pPr>
            <a:r>
              <a:rPr lang="de-DE" dirty="0"/>
              <a:t>	- G-BA-Regelungen für die Annahme des Potentials einer 	erforderlichen Behandlungsalternative sind erfüllt</a:t>
            </a:r>
          </a:p>
          <a:p>
            <a:pPr marL="0" indent="0">
              <a:buNone/>
            </a:pPr>
            <a:r>
              <a:rPr lang="de-DE" dirty="0"/>
              <a:t>	[§ 137c Abs.3 SGB V nimmt laut BSG eine potentielle Einschränkung 	des allgemeinen Qualitätsgebots vor.]</a:t>
            </a:r>
          </a:p>
        </p:txBody>
      </p:sp>
    </p:spTree>
    <p:extLst>
      <p:ext uri="{BB962C8B-B14F-4D97-AF65-F5344CB8AC3E}">
        <p14:creationId xmlns:p14="http://schemas.microsoft.com/office/powerpoint/2010/main" val="171603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EEA5A-7D6A-FFDB-76E3-5D8D29C01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016B70"/>
                </a:solidFill>
              </a:rPr>
              <a:t>Aktuelle Rechtsprechung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3B1CAF-8CAA-B9BA-093E-6F2F1A384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de-DE" dirty="0"/>
              <a:t>BSG, Urteil vom 18.08.2022 – Az.: B 1 KR 29/21 R (Zurückverweisung an LSG NRW)</a:t>
            </a:r>
          </a:p>
          <a:p>
            <a:r>
              <a:rPr lang="de-DE" dirty="0"/>
              <a:t>LSG Niedersachsen, Urteil vom 13.09.2022 – L 16 KR 61/21 (Kostenübernahme (-))</a:t>
            </a:r>
          </a:p>
          <a:p>
            <a:r>
              <a:rPr lang="de-DE" dirty="0"/>
              <a:t>LSG NRW, Urteil vom 19.01.2023 – L 5 KR 345/19 (Kostenübernahme (-) – Revision zugelassen)</a:t>
            </a:r>
          </a:p>
          <a:p>
            <a:r>
              <a:rPr lang="de-DE" dirty="0"/>
              <a:t>SG Düsseldorf, Urteil vom 07.12.2023 – S 8 KR 1642/22 (Kostenerstattung (+))</a:t>
            </a:r>
          </a:p>
        </p:txBody>
      </p:sp>
    </p:spTree>
    <p:extLst>
      <p:ext uri="{BB962C8B-B14F-4D97-AF65-F5344CB8AC3E}">
        <p14:creationId xmlns:p14="http://schemas.microsoft.com/office/powerpoint/2010/main" val="78597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E74E5-CDE1-575E-D109-94339E4B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63666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016B70"/>
                </a:solidFill>
              </a:rPr>
              <a:t>Handlungsempfehlungen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C81D20-3116-4227-EF53-54C6B1A80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289"/>
            <a:ext cx="10515600" cy="4101673"/>
          </a:xfrm>
        </p:spPr>
        <p:txBody>
          <a:bodyPr>
            <a:normAutofit fontScale="92500" lnSpcReduction="20000"/>
          </a:bodyPr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2800" dirty="0"/>
              <a:t>Entscheidend: Zusammenarbeit mit behandelnden Ärzten/Ärztinnen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2800" dirty="0"/>
              <a:t>Lipödem Stadium III: Antrag auf Kostenübernahme bei GKV, wenn die Voraussetzungen der G-BA-Beschlüsse 2019 vorliegen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2800" dirty="0"/>
              <a:t>Lipödem Stadium I+II: Antrag auf Kostenübernahme bei GKV, wenn die Voraussetzungen der neueren Rechtsprechung vorliegen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2800" dirty="0"/>
              <a:t>Kostenübernahme für Liposuktion schon beantragt: Bescheid Krankenkasse abwarten (bei verspäteter Entscheidung evtl. „Genehmigungsfiktion“ - Kostenerstattungsanspruch) 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dirty="0"/>
              <a:t>b</a:t>
            </a:r>
            <a:r>
              <a:rPr lang="de-DE" altLang="de-DE" sz="2800" dirty="0"/>
              <a:t>ei ablehnendem Bescheid der KK: Widerspruch (Frist: 1 Monat)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dirty="0"/>
              <a:t>b</a:t>
            </a:r>
            <a:r>
              <a:rPr lang="de-DE" altLang="de-DE" sz="2800" dirty="0"/>
              <a:t>ei Zurückweisung des Widerspruchs durch KK: Klage zum Sozialgericht (Frist: 1 Monat) – Problem: Dauer Klageverfahren Sozialgericht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9879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29984-873B-09B3-234A-238C5F74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016B70"/>
                </a:solidFill>
              </a:rPr>
              <a:t>Ausblick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8F3418-FF94-286D-D7E3-61331AFF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762" y="2398119"/>
            <a:ext cx="10515600" cy="4351338"/>
          </a:xfrm>
        </p:spPr>
        <p:txBody>
          <a:bodyPr/>
          <a:lstStyle/>
          <a:p>
            <a:r>
              <a:rPr lang="de-DE" dirty="0"/>
              <a:t>LIPLEG-Erprobungsstudie dürfte den Nutzen der Liposuktion zumindest für die Stadien II und III bestätigen.</a:t>
            </a:r>
          </a:p>
          <a:p>
            <a:r>
              <a:rPr lang="de-DE" dirty="0"/>
              <a:t>G-BA will Mitte 2025 einen Beschluss für alle 3 Erkrankungsstadien fassen – dann könnte die Liposuktion „Kassenleistung“ werden.</a:t>
            </a:r>
          </a:p>
        </p:txBody>
      </p:sp>
    </p:spTree>
    <p:extLst>
      <p:ext uri="{BB962C8B-B14F-4D97-AF65-F5344CB8AC3E}">
        <p14:creationId xmlns:p14="http://schemas.microsoft.com/office/powerpoint/2010/main" val="3031440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BA862-158D-4577-8578-710DB22FB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334590"/>
          </a:xfrm>
        </p:spPr>
        <p:txBody>
          <a:bodyPr>
            <a:noAutofit/>
          </a:bodyPr>
          <a:lstStyle/>
          <a:p>
            <a:r>
              <a:rPr lang="de-DE" sz="3600" dirty="0"/>
              <a:t>Vielen Dank, dass Sie dabei sind.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B3FD31-8A04-47A0-B950-D9149F9F2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7552"/>
            <a:ext cx="9144000" cy="24200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sz="2200" dirty="0"/>
              <a:t>MEDeinander - 03.04.2024</a:t>
            </a:r>
          </a:p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DE" altLang="de-DE" sz="2600" dirty="0"/>
          </a:p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sz="2600" b="1" dirty="0"/>
              <a:t>TIMM LAUE-OGAL</a:t>
            </a:r>
          </a:p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sz="2400" dirty="0"/>
              <a:t>Rechtsanwalt</a:t>
            </a:r>
          </a:p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sz="2400" dirty="0"/>
              <a:t>Fachanwalt für Medizinrecht + Arbeitsrecht</a:t>
            </a:r>
          </a:p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sz="2400" dirty="0"/>
              <a:t>Rheiner Landstraße 74, 49078 Osnabrück</a:t>
            </a:r>
          </a:p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dirty="0"/>
              <a:t>www.rechtsinformer.de</a:t>
            </a:r>
            <a:endParaRPr lang="de-DE" altLang="de-DE" sz="2400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DAD605-8DC4-45C7-88CD-EAC2AD761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0" y="6272159"/>
            <a:ext cx="581806" cy="1306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58B145C-C752-4477-9F9C-4813A63FC1B8}"/>
              </a:ext>
            </a:extLst>
          </p:cNvPr>
          <p:cNvSpPr/>
          <p:nvPr/>
        </p:nvSpPr>
        <p:spPr>
          <a:xfrm>
            <a:off x="0" y="0"/>
            <a:ext cx="12192000" cy="130629"/>
          </a:xfrm>
          <a:prstGeom prst="rect">
            <a:avLst/>
          </a:prstGeom>
          <a:solidFill>
            <a:srgbClr val="016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178A64D-15ED-40B1-A98B-8E2C4652B23A}"/>
              </a:ext>
            </a:extLst>
          </p:cNvPr>
          <p:cNvSpPr/>
          <p:nvPr/>
        </p:nvSpPr>
        <p:spPr>
          <a:xfrm>
            <a:off x="0" y="6727371"/>
            <a:ext cx="12192000" cy="130629"/>
          </a:xfrm>
          <a:prstGeom prst="rect">
            <a:avLst/>
          </a:prstGeom>
          <a:solidFill>
            <a:srgbClr val="016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24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43228-D3D4-8A3B-8FC7-12829EA7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016B70"/>
                </a:solidFill>
              </a:rPr>
              <a:t>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CBC988-2410-3F1C-0278-4B68FDDED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74" y="1789043"/>
            <a:ext cx="9684026" cy="4387920"/>
          </a:xfrm>
        </p:spPr>
        <p:txBody>
          <a:bodyPr>
            <a:normAutofit fontScale="77500" lnSpcReduction="20000"/>
          </a:bodyPr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dirty="0"/>
              <a:t>Das Lipödem – Definition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dirty="0"/>
              <a:t>Konservative Therapie – KPE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dirty="0"/>
              <a:t>Operative Therapie - Liposuktion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dirty="0"/>
              <a:t>Die Liposuktion aus sozialrechtlicher Sicht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dirty="0"/>
              <a:t>Grundsätze im SGB V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dirty="0"/>
              <a:t>Rechtsprechung bis 2018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dirty="0"/>
              <a:t>Wer bezahlt die Liposuktion? (Stand heute)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dirty="0"/>
              <a:t>Genehmigungsfiktion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dirty="0"/>
              <a:t>LIPLEG-Erprobungsstudie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dirty="0"/>
              <a:t>Beschlüsse G-BA v. 19.09.2019 – Stadium III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dirty="0"/>
              <a:t>Aktuelle Rechtsprechung – Stadium II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altLang="de-DE" dirty="0"/>
              <a:t>Handlungsempfehlungen + Ausblick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609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D3723-07D6-D2F7-5353-B8FCBB33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016B70"/>
                </a:solidFill>
              </a:rPr>
              <a:t>Das Lipödem -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AF77A4-A461-2198-38F0-3562C4E3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290"/>
            <a:ext cx="10515600" cy="4101673"/>
          </a:xfrm>
        </p:spPr>
        <p:txBody>
          <a:bodyPr>
            <a:normAutofit lnSpcReduction="10000"/>
          </a:bodyPr>
          <a:lstStyle/>
          <a:p>
            <a:r>
              <a:rPr lang="de-DE" sz="2400" dirty="0">
                <a:solidFill>
                  <a:srgbClr val="1F1F1F"/>
                </a:solidFill>
                <a:latin typeface="Google Sans"/>
              </a:rPr>
              <a:t>Das Lipödem ist eine k</a:t>
            </a:r>
            <a:r>
              <a:rPr lang="de-DE" sz="2400" b="0" i="0" dirty="0">
                <a:solidFill>
                  <a:srgbClr val="040C28"/>
                </a:solidFill>
                <a:effectLst/>
                <a:latin typeface="Google Sans"/>
              </a:rPr>
              <a:t>rankhafte Fettverteilungsstörung noch nicht geklärter Ursache, die bei Frauen symmetrisch an den Hüften, am Po und beiden Beinen, meist zusätzlich auch an den Armen auftritt</a:t>
            </a:r>
            <a:r>
              <a:rPr lang="de-DE" sz="2400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</a:p>
          <a:p>
            <a:r>
              <a:rPr lang="de-DE" sz="2400" dirty="0">
                <a:solidFill>
                  <a:srgbClr val="1F1F1F"/>
                </a:solidFill>
                <a:latin typeface="Google Sans"/>
              </a:rPr>
              <a:t>T</a:t>
            </a:r>
            <a:r>
              <a:rPr lang="de-DE" sz="2400" b="0" i="0" dirty="0">
                <a:solidFill>
                  <a:srgbClr val="1F1F1F"/>
                </a:solidFill>
                <a:effectLst/>
                <a:latin typeface="Google Sans"/>
              </a:rPr>
              <a:t>ypische Anzeichen des Lipödems sind Spannungsgefühle, Schmerzen und Erschöpfung in den Beinen. </a:t>
            </a:r>
          </a:p>
          <a:p>
            <a:r>
              <a:rPr lang="de-DE" sz="2400" dirty="0">
                <a:solidFill>
                  <a:srgbClr val="1F1F1F"/>
                </a:solidFill>
                <a:latin typeface="Google Sans"/>
              </a:rPr>
              <a:t>Lipödeme sind (bisher) nicht heilbar, die – lebenslangen – Beschwerden können mit den vorhandenen Therapien nur gelindert werden.</a:t>
            </a:r>
          </a:p>
          <a:p>
            <a:r>
              <a:rPr lang="de-DE" sz="2400" b="0" i="0" dirty="0">
                <a:solidFill>
                  <a:srgbClr val="1F1F1F"/>
                </a:solidFill>
                <a:effectLst/>
                <a:latin typeface="Google Sans"/>
              </a:rPr>
              <a:t>Lipödeme werden in 3 Stadien eingeteilt (ICD10-Klassifikation </a:t>
            </a:r>
            <a:r>
              <a:rPr lang="de-DE" sz="2400" dirty="0"/>
              <a:t>E88.20-22)</a:t>
            </a:r>
            <a:r>
              <a:rPr lang="de-DE" sz="2400" b="0" i="0" dirty="0">
                <a:solidFill>
                  <a:srgbClr val="1F1F1F"/>
                </a:solidFill>
                <a:effectLst/>
                <a:latin typeface="Google Sans"/>
              </a:rPr>
              <a:t>:</a:t>
            </a:r>
          </a:p>
          <a:p>
            <a:pPr lvl="1"/>
            <a:r>
              <a:rPr lang="de-DE" sz="2000" dirty="0">
                <a:solidFill>
                  <a:srgbClr val="1F1F1F"/>
                </a:solidFill>
                <a:latin typeface="Google Sans"/>
              </a:rPr>
              <a:t>Stadium I: schmerzhafte symmetrische Fettverteilungsstörung</a:t>
            </a:r>
          </a:p>
          <a:p>
            <a:pPr lvl="1"/>
            <a:r>
              <a:rPr lang="de-DE" sz="2000" b="0" i="0" dirty="0">
                <a:solidFill>
                  <a:srgbClr val="1F1F1F"/>
                </a:solidFill>
                <a:effectLst/>
                <a:latin typeface="Google Sans"/>
              </a:rPr>
              <a:t>Stad</a:t>
            </a:r>
            <a:r>
              <a:rPr lang="de-DE" sz="2000" dirty="0">
                <a:solidFill>
                  <a:srgbClr val="1F1F1F"/>
                </a:solidFill>
                <a:latin typeface="Google Sans"/>
              </a:rPr>
              <a:t>ium II: zusätzlich wellenartige Dellen in der Hautoberfläche</a:t>
            </a:r>
          </a:p>
          <a:p>
            <a:pPr lvl="1"/>
            <a:r>
              <a:rPr lang="de-DE" sz="2000" b="0" i="0" dirty="0">
                <a:solidFill>
                  <a:srgbClr val="1F1F1F"/>
                </a:solidFill>
                <a:effectLst/>
                <a:latin typeface="Google Sans"/>
              </a:rPr>
              <a:t>Stadium III: ausgeprägte Umfangsmehrung mit Fettlappen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72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4F03A-7C0B-D015-3E21-7C326173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016B70"/>
                </a:solidFill>
              </a:rPr>
              <a:t>Das Lipödem – konservative Therapie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1027BC-331B-6E9D-F0AC-CF1BDFEC9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8657"/>
            <a:ext cx="10515600" cy="399830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24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Komplexe Physikalische </a:t>
            </a:r>
            <a:r>
              <a:rPr lang="de-DE" sz="240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Entstauungstherapie</a:t>
            </a:r>
            <a:r>
              <a:rPr lang="de-DE" sz="24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(KPE)</a:t>
            </a:r>
          </a:p>
          <a:p>
            <a:pPr lvl="1"/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</a:rPr>
              <a:t>immer erste Option – nur wenn mit der KPE keine Linderung erreicht wird, kommt OP in Betracht.</a:t>
            </a:r>
            <a:endParaRPr lang="de-DE" sz="200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4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KPE besteht aus:</a:t>
            </a:r>
          </a:p>
          <a:p>
            <a:pPr lvl="1"/>
            <a:r>
              <a:rPr lang="de-DE" sz="20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Manueller Lymphdrainage (MLD)</a:t>
            </a:r>
            <a:endParaRPr lang="de-DE" sz="2000" i="0" dirty="0">
              <a:solidFill>
                <a:srgbClr val="5FC2D5"/>
              </a:solidFill>
              <a:effectLst/>
              <a:latin typeface="Verdana" panose="020B0604030504040204" pitchFamily="34" charset="0"/>
            </a:endParaRPr>
          </a:p>
          <a:p>
            <a:pPr lvl="1"/>
            <a:r>
              <a:rPr lang="de-DE" sz="20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Kompressionstherapie</a:t>
            </a:r>
            <a:endParaRPr lang="de-DE" sz="2000" i="0" dirty="0">
              <a:solidFill>
                <a:srgbClr val="5FC2D5"/>
              </a:solidFill>
              <a:effectLst/>
              <a:latin typeface="Verdana" panose="020B0604030504040204" pitchFamily="34" charset="0"/>
            </a:endParaRPr>
          </a:p>
          <a:p>
            <a:pPr lvl="1"/>
            <a:r>
              <a:rPr lang="de-DE" sz="20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Bewegungstherapie</a:t>
            </a:r>
            <a:endParaRPr lang="de-DE" sz="2000" i="0" dirty="0">
              <a:solidFill>
                <a:srgbClr val="5FC2D5"/>
              </a:solidFill>
              <a:effectLst/>
              <a:latin typeface="Verdana" panose="020B0604030504040204" pitchFamily="34" charset="0"/>
            </a:endParaRPr>
          </a:p>
          <a:p>
            <a:pPr lvl="1"/>
            <a:r>
              <a:rPr lang="de-DE" sz="20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Hautpflege</a:t>
            </a:r>
            <a:endParaRPr lang="de-DE" sz="2000" i="0" dirty="0">
              <a:solidFill>
                <a:srgbClr val="5FC2D5"/>
              </a:solidFill>
              <a:effectLst/>
              <a:latin typeface="Verdana" panose="020B0604030504040204" pitchFamily="34" charset="0"/>
            </a:endParaRPr>
          </a:p>
          <a:p>
            <a:pPr lvl="1"/>
            <a:r>
              <a:rPr lang="de-DE" sz="20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Aufklärung und Schulung zur individuellen Selbsttherapie</a:t>
            </a:r>
            <a:endParaRPr lang="de-DE" sz="2000" i="0" dirty="0">
              <a:solidFill>
                <a:srgbClr val="5FC2D5"/>
              </a:solidFill>
              <a:effectLst/>
              <a:latin typeface="Verdana" panose="020B0604030504040204" pitchFamily="34" charset="0"/>
            </a:endParaRPr>
          </a:p>
          <a:p>
            <a:r>
              <a:rPr lang="de-DE" sz="20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KPE ist 2-Phasen-Therapie: </a:t>
            </a:r>
            <a:r>
              <a:rPr lang="de-DE" sz="200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Entstauungsphase</a:t>
            </a:r>
            <a:r>
              <a:rPr lang="de-DE" sz="20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(KPE-Phase 1) und Erhaltungsphase (KPE-Phase 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0368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20D51-47CF-EEBD-96A9-C8A41C74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016B70"/>
                </a:solidFill>
              </a:rPr>
              <a:t>Das Lipödem – operative Therapie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840A90-690D-D86F-5B9A-2BDC78C8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369"/>
            <a:ext cx="10515600" cy="3624594"/>
          </a:xfrm>
        </p:spPr>
        <p:txBody>
          <a:bodyPr/>
          <a:lstStyle/>
          <a:p>
            <a:r>
              <a:rPr lang="de-DE" sz="2400" dirty="0">
                <a:solidFill>
                  <a:srgbClr val="000000"/>
                </a:solidFill>
                <a:latin typeface="Verdana" panose="020B0604030504040204" pitchFamily="34" charset="0"/>
              </a:rPr>
              <a:t>Liposuktion (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Fettabsaugung) </a:t>
            </a:r>
          </a:p>
          <a:p>
            <a:pPr lvl="1"/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krankhaft vermehrtes Fettgewebe wird operativ entfernt</a:t>
            </a:r>
          </a:p>
          <a:p>
            <a:r>
              <a:rPr lang="de-DE" sz="2400" dirty="0">
                <a:solidFill>
                  <a:srgbClr val="000000"/>
                </a:solidFill>
                <a:latin typeface="Verdana" panose="020B0604030504040204" pitchFamily="34" charset="0"/>
              </a:rPr>
              <a:t>Methoden:</a:t>
            </a:r>
          </a:p>
          <a:p>
            <a:pPr lvl="1"/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</a:rPr>
              <a:t>Tumeszenz-Lokalanästhesie (TLA) </a:t>
            </a:r>
          </a:p>
          <a:p>
            <a:pPr lvl="1"/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</a:rPr>
              <a:t>Wasserstrahl-assistierte Liposuktion (WAL)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25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97E5F-456F-83FD-79D0-08ABFC54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595"/>
            <a:ext cx="10515600" cy="1240403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016B70"/>
                </a:solidFill>
              </a:rPr>
              <a:t>Die Liposuktion aus sozialrechtlicher 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D4DFE6-5303-90C1-4439-4C56F30A1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6465"/>
            <a:ext cx="10515600" cy="3640497"/>
          </a:xfrm>
        </p:spPr>
        <p:txBody>
          <a:bodyPr>
            <a:normAutofit/>
          </a:bodyPr>
          <a:lstStyle/>
          <a:p>
            <a:r>
              <a:rPr lang="de-DE" dirty="0"/>
              <a:t>Die KPE wird grds. von den gesetzlichen Krankenkassen bezahlt</a:t>
            </a:r>
          </a:p>
          <a:p>
            <a:pPr lvl="1"/>
            <a:r>
              <a:rPr lang="de-DE" dirty="0"/>
              <a:t>Problem aber häufig: Art und Umfang der Kompressionsversorgung</a:t>
            </a:r>
          </a:p>
          <a:p>
            <a:r>
              <a:rPr lang="de-DE" dirty="0"/>
              <a:t>Die stationäre Liposuktion bei Lipödem ist NUB (neue Untersuchungs- und Behandlungsmethode) und (noch) nicht in den EBM (einheitlicher Bewertungsmaßstab) der GKV aufgenommen</a:t>
            </a:r>
          </a:p>
          <a:p>
            <a:pPr lvl="1"/>
            <a:r>
              <a:rPr lang="de-DE" dirty="0"/>
              <a:t>Liposuktion also keine GKV-„Katalogleistung“</a:t>
            </a:r>
          </a:p>
        </p:txBody>
      </p:sp>
    </p:spTree>
    <p:extLst>
      <p:ext uri="{BB962C8B-B14F-4D97-AF65-F5344CB8AC3E}">
        <p14:creationId xmlns:p14="http://schemas.microsoft.com/office/powerpoint/2010/main" val="350951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EE7BA-B402-D786-89DA-7C07C73A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016B70"/>
                </a:solidFill>
              </a:rPr>
              <a:t>Grundsätze im SGB V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9EC685-A931-3650-8D66-27C66FAED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143"/>
            <a:ext cx="10515600" cy="4077819"/>
          </a:xfrm>
        </p:spPr>
        <p:txBody>
          <a:bodyPr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2400" dirty="0"/>
              <a:t>Kostenübernahme: GKV übernimmt Kosten für Behandlungen, Hilfs- und Heilmittel, die im GKV-Katalog enthalten sind („ausreichende, zweckmäßige und wirtschaftliche Versorgung der Versicherten“). 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2400" dirty="0"/>
              <a:t>Kostenerstattung bei „Systemversagen“ nur ausnahmsweise, wenn eine selbstbeschaffte Leistung wegen lebensbedrohlicher oder regelmäßig tödlich verlaufender Erkrankung „notwendig“ war (§ 13 Abs.3 SGB V) oder wenn „Untersuchungs- und Behandlungsmethoden das Potential einer erforderlichen Behandlungsalternative bieten“ (§ 137c Abs.1 S.3 SGB V) </a:t>
            </a:r>
          </a:p>
          <a:p>
            <a:pPr marL="107950" indent="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2400" dirty="0"/>
              <a:t>	[Liposuktion hat ein solches Potential (speziell WAL – Wasserstrahl-assistierte 	Liposuktion)]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12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A2DE8-9F84-1F2C-1434-6E6E3A70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016B70"/>
                </a:solidFill>
              </a:rPr>
              <a:t>Rechtsprechung bis 2018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A2EE68-495A-BB0D-1246-FFCD310DE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2167"/>
            <a:ext cx="10515600" cy="4244795"/>
          </a:xfrm>
        </p:spPr>
        <p:txBody>
          <a:bodyPr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2400" dirty="0"/>
              <a:t>Sozialgericht Dresden, Urteil v. 13.03.2015 (S 47 KR 541/11) – Kostenübernahme für stationäre Liposuktion (+)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2400" dirty="0"/>
              <a:t>Sozialgericht Oldenburg I, Urteil v. 11.01.2018 (S 63 KR 53/14) – Kosten-erstattung für stationäre Liposuktion (+)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2400" dirty="0"/>
              <a:t>Bundessozialgericht, Urteil v. 24.04.2018 (B 1 KR 10/17 R) – keine Kosten-erstattung für stationäre Liposuktion, da diese nicht den Anforderungen des Qualitätsgebots entspreche 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de-DE" altLang="de-DE" sz="2400" dirty="0"/>
              <a:t>Sozialgericht Oldenburg II, Urteil v. 29.10.2018 (S6 KR 480/15) – keine Kostenübernahme (wie BSG)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644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67CDE-40A5-BC35-BB8F-C941BCAE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016B70"/>
                </a:solidFill>
              </a:rPr>
              <a:t>Wer bezahlt die Liposuktion? (Stand heute)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8CE9E6-B515-745B-B26C-B1519554D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/>
              <a:t>Selbstzahlerleistung</a:t>
            </a:r>
            <a:r>
              <a:rPr lang="de-DE" sz="2400" dirty="0"/>
              <a:t> </a:t>
            </a:r>
          </a:p>
          <a:p>
            <a:pPr marL="457200" lvl="1" indent="0">
              <a:buNone/>
            </a:pPr>
            <a:r>
              <a:rPr lang="de-DE" dirty="0"/>
              <a:t>	- Kosten steuerlich absetzbar (BFH, Urteil v. 29.06.2023 – VI R 39/20)</a:t>
            </a:r>
          </a:p>
          <a:p>
            <a:r>
              <a:rPr lang="de-DE" sz="2400" dirty="0"/>
              <a:t>Private Krankenversicherung</a:t>
            </a:r>
          </a:p>
          <a:p>
            <a:pPr marL="914400" lvl="2" indent="0">
              <a:buNone/>
            </a:pPr>
            <a:r>
              <a:rPr lang="de-DE" sz="2400" dirty="0"/>
              <a:t>- vorab Klärung der Kostenübernahme</a:t>
            </a:r>
          </a:p>
          <a:p>
            <a:r>
              <a:rPr lang="de-DE" sz="2400" dirty="0"/>
              <a:t>Gesetzliche Krankenversicherung (GKV - Vorschriften im SGB V)</a:t>
            </a:r>
          </a:p>
          <a:p>
            <a:pPr marL="0" indent="0">
              <a:buNone/>
            </a:pPr>
            <a:r>
              <a:rPr lang="de-DE" sz="2400" dirty="0"/>
              <a:t>	- bei Eintritt einer Genehmigungsfiktion</a:t>
            </a:r>
          </a:p>
          <a:p>
            <a:pPr marL="0" indent="0">
              <a:buNone/>
            </a:pPr>
            <a:r>
              <a:rPr lang="de-DE" sz="2400" dirty="0"/>
              <a:t>	- bei Stadium III unter den Voraussetzungen der G-BA-Beschlüsse 2019</a:t>
            </a:r>
          </a:p>
          <a:p>
            <a:pPr marL="0" indent="0">
              <a:buNone/>
            </a:pPr>
            <a:r>
              <a:rPr lang="de-DE" sz="2400" dirty="0"/>
              <a:t>	- bei Teilnehmerinnen an der LIPLEG-Erprobungsstudie</a:t>
            </a:r>
          </a:p>
          <a:p>
            <a:pPr marL="0" indent="0">
              <a:buNone/>
            </a:pPr>
            <a:r>
              <a:rPr lang="de-DE" sz="2400" dirty="0"/>
              <a:t>	- bei Stadium I + II unter sehr strengen Voraussetzungen in Einzelfällen</a:t>
            </a:r>
          </a:p>
        </p:txBody>
      </p:sp>
    </p:spTree>
    <p:extLst>
      <p:ext uri="{BB962C8B-B14F-4D97-AF65-F5344CB8AC3E}">
        <p14:creationId xmlns:p14="http://schemas.microsoft.com/office/powerpoint/2010/main" val="250406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k49-Präsentationsvorlage" id="{8AF83FBB-89BE-4AC2-982C-001FC1F9DF6F}" vid="{A93BCFD8-14A1-4F78-8864-08F919B447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rk49-Präsentationsvorlage</Template>
  <TotalTime>0</TotalTime>
  <Words>1150</Words>
  <Application>Microsoft Office PowerPoint</Application>
  <PresentationFormat>Breitbild</PresentationFormat>
  <Paragraphs>115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Google Sans</vt:lpstr>
      <vt:lpstr>Verdana</vt:lpstr>
      <vt:lpstr>Wingdings</vt:lpstr>
      <vt:lpstr>Office</vt:lpstr>
      <vt:lpstr>Kostenübernahme für  Liposuktionen bei Lipödemen  Aktuelles aus Politik und sozialgerichtlicher Rechtsprechung</vt:lpstr>
      <vt:lpstr>Übersicht</vt:lpstr>
      <vt:lpstr>Das Lipödem - Definition</vt:lpstr>
      <vt:lpstr>Das Lipödem – konservative Therapie</vt:lpstr>
      <vt:lpstr>Das Lipödem – operative Therapie</vt:lpstr>
      <vt:lpstr>Die Liposuktion aus sozialrechtlicher Sicht</vt:lpstr>
      <vt:lpstr>Grundsätze im SGB V</vt:lpstr>
      <vt:lpstr>Rechtsprechung bis 2018</vt:lpstr>
      <vt:lpstr>Wer bezahlt die Liposuktion? (Stand heute)</vt:lpstr>
      <vt:lpstr>Genehmigungsfiktion</vt:lpstr>
      <vt:lpstr>Beschlüsse des G-BA vom 19.09.2019 Stadium III</vt:lpstr>
      <vt:lpstr>LIPLEG-Erprobungsstudie</vt:lpstr>
      <vt:lpstr>Aktuelle Rechtsprechung </vt:lpstr>
      <vt:lpstr>Aktuelle Rechtsprechung</vt:lpstr>
      <vt:lpstr>Handlungsempfehlungen</vt:lpstr>
      <vt:lpstr>Ausblick</vt:lpstr>
      <vt:lpstr>Vielen Dank, dass Sie dabei sind.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Kostenübernahme Liposuktion bei Lipödem</dc:title>
  <dc:creator>Timm Laue-Ogal</dc:creator>
  <cp:lastModifiedBy>Frau Motz</cp:lastModifiedBy>
  <cp:revision>11</cp:revision>
  <dcterms:created xsi:type="dcterms:W3CDTF">2023-10-26T07:28:26Z</dcterms:created>
  <dcterms:modified xsi:type="dcterms:W3CDTF">2024-04-09T10:24:22Z</dcterms:modified>
</cp:coreProperties>
</file>